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68" r:id="rId14"/>
    <p:sldId id="270" r:id="rId15"/>
    <p:sldId id="285" r:id="rId16"/>
    <p:sldId id="281" r:id="rId17"/>
    <p:sldId id="278" r:id="rId18"/>
    <p:sldId id="283" r:id="rId19"/>
    <p:sldId id="277" r:id="rId20"/>
    <p:sldId id="284" r:id="rId21"/>
    <p:sldId id="286" r:id="rId22"/>
    <p:sldId id="282" r:id="rId23"/>
    <p:sldId id="280" r:id="rId24"/>
    <p:sldId id="271" r:id="rId25"/>
    <p:sldId id="272" r:id="rId26"/>
    <p:sldId id="273" r:id="rId27"/>
    <p:sldId id="274" r:id="rId28"/>
    <p:sldId id="289" r:id="rId29"/>
    <p:sldId id="275" r:id="rId30"/>
    <p:sldId id="279" r:id="rId31"/>
    <p:sldId id="287" r:id="rId32"/>
    <p:sldId id="288" r:id="rId33"/>
    <p:sldId id="276"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6737"/>
    <a:srgbClr val="AFA19A"/>
    <a:srgbClr val="F6F7ED"/>
    <a:srgbClr val="5F8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4"/>
    <p:restoredTop sz="94684"/>
  </p:normalViewPr>
  <p:slideViewPr>
    <p:cSldViewPr snapToGrid="0">
      <p:cViewPr varScale="1">
        <p:scale>
          <a:sx n="106" d="100"/>
          <a:sy n="106" d="100"/>
        </p:scale>
        <p:origin x="4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6EC6-E702-8542-BEF4-407597C5FB19}" type="datetimeFigureOut">
              <a:rPr lang="tr-TR" smtClean="0"/>
              <a:t>14.08.2022</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FFFA7-F22E-CC41-98D6-A544AD2E0D85}" type="slidenum">
              <a:rPr lang="tr-TR" smtClean="0"/>
              <a:t>‹#›</a:t>
            </a:fld>
            <a:endParaRPr lang="tr-TR"/>
          </a:p>
        </p:txBody>
      </p:sp>
    </p:spTree>
    <p:extLst>
      <p:ext uri="{BB962C8B-B14F-4D97-AF65-F5344CB8AC3E}">
        <p14:creationId xmlns:p14="http://schemas.microsoft.com/office/powerpoint/2010/main" val="2598953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C3AB7B5-4681-5342-82F7-AF4B522C9060}" type="datetime1">
              <a:rPr lang="tr-TR" smtClean="0"/>
              <a:t>14.08.2022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0353CF4-A6FF-3541-88C1-962A68E176A8}" type="slidenum">
              <a:rPr lang="tr-TR" smtClean="0"/>
              <a:t>‹#›</a:t>
            </a:fld>
            <a:endParaRPr lang="tr-TR"/>
          </a:p>
        </p:txBody>
      </p:sp>
      <p:sp>
        <p:nvSpPr>
          <p:cNvPr id="7" name="Dikdörtgen 6">
            <a:extLst>
              <a:ext uri="{FF2B5EF4-FFF2-40B4-BE49-F238E27FC236}">
                <a16:creationId xmlns:a16="http://schemas.microsoft.com/office/drawing/2014/main" id="{8CF120A6-4A93-8ED3-8F31-96A5F060C92F}"/>
              </a:ext>
            </a:extLst>
          </p:cNvPr>
          <p:cNvSpPr/>
          <p:nvPr userDrawn="1"/>
        </p:nvSpPr>
        <p:spPr>
          <a:xfrm>
            <a:off x="0" y="0"/>
            <a:ext cx="9906000" cy="6858000"/>
          </a:xfrm>
          <a:prstGeom prst="rect">
            <a:avLst/>
          </a:prstGeom>
          <a:solidFill>
            <a:srgbClr val="F6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F0D476D0-5211-D971-C1F1-FA8EBAA7105C}"/>
              </a:ext>
            </a:extLst>
          </p:cNvPr>
          <p:cNvSpPr/>
          <p:nvPr userDrawn="1"/>
        </p:nvSpPr>
        <p:spPr>
          <a:xfrm>
            <a:off x="0" y="6166624"/>
            <a:ext cx="9906000" cy="691376"/>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a:extLst>
              <a:ext uri="{FF2B5EF4-FFF2-40B4-BE49-F238E27FC236}">
                <a16:creationId xmlns:a16="http://schemas.microsoft.com/office/drawing/2014/main" id="{D938C737-28DE-201D-A963-C5E596FB4E91}"/>
              </a:ext>
            </a:extLst>
          </p:cNvPr>
          <p:cNvPicPr>
            <a:picLocks noChangeAspect="1"/>
          </p:cNvPicPr>
          <p:nvPr userDrawn="1"/>
        </p:nvPicPr>
        <p:blipFill>
          <a:blip r:embed="rId2"/>
          <a:stretch>
            <a:fillRect/>
          </a:stretch>
        </p:blipFill>
        <p:spPr>
          <a:xfrm>
            <a:off x="8804685" y="6055112"/>
            <a:ext cx="936137" cy="1018381"/>
          </a:xfrm>
          <a:prstGeom prst="rect">
            <a:avLst/>
          </a:prstGeom>
        </p:spPr>
      </p:pic>
    </p:spTree>
    <p:extLst>
      <p:ext uri="{BB962C8B-B14F-4D97-AF65-F5344CB8AC3E}">
        <p14:creationId xmlns:p14="http://schemas.microsoft.com/office/powerpoint/2010/main" val="136473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9AA5888-5F4B-F14C-80A5-A772F790E58F}" type="datetime1">
              <a:rPr lang="tr-TR" smtClean="0"/>
              <a:t>14.08.2022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305822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8ABB725-50F3-AE4F-8BBC-23F0ADB6D79F}" type="datetime1">
              <a:rPr lang="tr-TR" smtClean="0"/>
              <a:t>14.08.2022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2769062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4EA575A-A713-3A42-899D-DDD35DFA57B4}" type="datetime1">
              <a:rPr lang="tr-TR" smtClean="0"/>
              <a:t>14.08.2022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46876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şlık Slaydı">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8CF120A6-4A93-8ED3-8F31-96A5F060C92F}"/>
              </a:ext>
            </a:extLst>
          </p:cNvPr>
          <p:cNvSpPr/>
          <p:nvPr userDrawn="1"/>
        </p:nvSpPr>
        <p:spPr>
          <a:xfrm>
            <a:off x="0" y="0"/>
            <a:ext cx="9906000" cy="6858000"/>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F0D476D0-5211-D971-C1F1-FA8EBAA7105C}"/>
              </a:ext>
            </a:extLst>
          </p:cNvPr>
          <p:cNvSpPr/>
          <p:nvPr userDrawn="1"/>
        </p:nvSpPr>
        <p:spPr>
          <a:xfrm>
            <a:off x="0" y="6166624"/>
            <a:ext cx="9906000" cy="691376"/>
          </a:xfrm>
          <a:prstGeom prst="rect">
            <a:avLst/>
          </a:prstGeom>
          <a:solidFill>
            <a:srgbClr val="F6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6F7ED"/>
              </a:solidFill>
            </a:endParaRPr>
          </a:p>
        </p:txBody>
      </p:sp>
      <p:pic>
        <p:nvPicPr>
          <p:cNvPr id="9" name="Resim 8">
            <a:extLst>
              <a:ext uri="{FF2B5EF4-FFF2-40B4-BE49-F238E27FC236}">
                <a16:creationId xmlns:a16="http://schemas.microsoft.com/office/drawing/2014/main" id="{85EF9EFD-5172-F66F-7465-A2DCF4EB543F}"/>
              </a:ext>
            </a:extLst>
          </p:cNvPr>
          <p:cNvPicPr>
            <a:picLocks noChangeAspect="1"/>
          </p:cNvPicPr>
          <p:nvPr userDrawn="1"/>
        </p:nvPicPr>
        <p:blipFill>
          <a:blip r:embed="rId2"/>
          <a:stretch>
            <a:fillRect/>
          </a:stretch>
        </p:blipFill>
        <p:spPr>
          <a:xfrm>
            <a:off x="8799923" y="6050349"/>
            <a:ext cx="944970" cy="1027990"/>
          </a:xfrm>
          <a:prstGeom prst="rect">
            <a:avLst/>
          </a:prstGeom>
        </p:spPr>
      </p:pic>
    </p:spTree>
    <p:extLst>
      <p:ext uri="{BB962C8B-B14F-4D97-AF65-F5344CB8AC3E}">
        <p14:creationId xmlns:p14="http://schemas.microsoft.com/office/powerpoint/2010/main" val="217404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7EC33A2-0F00-5442-A876-51DD4303DFA5}" type="datetime1">
              <a:rPr lang="tr-TR" smtClean="0"/>
              <a:t>14.08.2022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381358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717DE1A-835A-C543-A5B0-290F3BE6EA78}" type="datetime1">
              <a:rPr lang="tr-TR" smtClean="0"/>
              <a:t>14.08.2022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411058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D7B5B02-D416-8D42-9F3F-DE8DCBB8166C}" type="datetime1">
              <a:rPr lang="tr-TR" smtClean="0"/>
              <a:t>14.08.2022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412056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E66E295-91FA-D847-90D6-B608AABD0330}" type="datetime1">
              <a:rPr lang="tr-TR" smtClean="0"/>
              <a:t>14.08.2022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7629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7A3542D-E951-014B-899D-52F78F05BB3D}" type="datetime1">
              <a:rPr lang="tr-TR" smtClean="0"/>
              <a:t>14.08.2022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2436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F9F49-6B95-BD4C-8251-05B3E8A37879}" type="datetime1">
              <a:rPr lang="tr-TR" smtClean="0"/>
              <a:t>14.08.2022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345069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4FCDA4D-F5DC-9642-9834-265F17E6FCE2}" type="datetime1">
              <a:rPr lang="tr-TR" smtClean="0"/>
              <a:t>14.08.2022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0353CF4-A6FF-3541-88C1-962A68E176A8}" type="slidenum">
              <a:rPr lang="tr-TR" smtClean="0"/>
              <a:t>‹#›</a:t>
            </a:fld>
            <a:endParaRPr lang="tr-TR"/>
          </a:p>
        </p:txBody>
      </p:sp>
    </p:spTree>
    <p:extLst>
      <p:ext uri="{BB962C8B-B14F-4D97-AF65-F5344CB8AC3E}">
        <p14:creationId xmlns:p14="http://schemas.microsoft.com/office/powerpoint/2010/main" val="175801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2785-02C8-804F-AE1B-7EBF16ABFD27}" type="datetime1">
              <a:rPr lang="tr-TR" smtClean="0"/>
              <a:t>14.08.2022</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53CF4-A6FF-3541-88C1-962A68E176A8}" type="slidenum">
              <a:rPr lang="tr-TR" smtClean="0"/>
              <a:t>‹#›</a:t>
            </a:fld>
            <a:endParaRPr lang="tr-TR"/>
          </a:p>
        </p:txBody>
      </p:sp>
    </p:spTree>
    <p:extLst>
      <p:ext uri="{BB962C8B-B14F-4D97-AF65-F5344CB8AC3E}">
        <p14:creationId xmlns:p14="http://schemas.microsoft.com/office/powerpoint/2010/main" val="228083618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63FE26D-F665-2B39-ED80-7E6ADF4B2B7D}"/>
              </a:ext>
            </a:extLst>
          </p:cNvPr>
          <p:cNvSpPr/>
          <p:nvPr/>
        </p:nvSpPr>
        <p:spPr>
          <a:xfrm>
            <a:off x="0" y="0"/>
            <a:ext cx="8027719" cy="6858000"/>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FDE84F4E-A10D-B89B-C192-C853B8E34383}"/>
              </a:ext>
            </a:extLst>
          </p:cNvPr>
          <p:cNvSpPr/>
          <p:nvPr/>
        </p:nvSpPr>
        <p:spPr>
          <a:xfrm>
            <a:off x="8027719" y="0"/>
            <a:ext cx="1878281" cy="6858000"/>
          </a:xfrm>
          <a:prstGeom prst="rect">
            <a:avLst/>
          </a:prstGeom>
          <a:solidFill>
            <a:srgbClr val="F6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D803044B-1EEF-DEAF-EF47-B319A3657A9E}"/>
              </a:ext>
            </a:extLst>
          </p:cNvPr>
          <p:cNvPicPr>
            <a:picLocks noChangeAspect="1"/>
          </p:cNvPicPr>
          <p:nvPr/>
        </p:nvPicPr>
        <p:blipFill>
          <a:blip r:embed="rId2"/>
          <a:stretch>
            <a:fillRect/>
          </a:stretch>
        </p:blipFill>
        <p:spPr>
          <a:xfrm>
            <a:off x="8117773" y="5378769"/>
            <a:ext cx="1698172" cy="1847365"/>
          </a:xfrm>
          <a:prstGeom prst="rect">
            <a:avLst/>
          </a:prstGeom>
        </p:spPr>
      </p:pic>
      <p:sp>
        <p:nvSpPr>
          <p:cNvPr id="8" name="Metin kutusu 7">
            <a:extLst>
              <a:ext uri="{FF2B5EF4-FFF2-40B4-BE49-F238E27FC236}">
                <a16:creationId xmlns:a16="http://schemas.microsoft.com/office/drawing/2014/main" id="{6C21F518-DA3A-6776-19E0-AAC56DE5436E}"/>
              </a:ext>
            </a:extLst>
          </p:cNvPr>
          <p:cNvSpPr txBox="1"/>
          <p:nvPr/>
        </p:nvSpPr>
        <p:spPr>
          <a:xfrm>
            <a:off x="356260" y="4778604"/>
            <a:ext cx="7089568" cy="1200329"/>
          </a:xfrm>
          <a:prstGeom prst="rect">
            <a:avLst/>
          </a:prstGeom>
          <a:noFill/>
        </p:spPr>
        <p:txBody>
          <a:bodyPr wrap="square" rtlCol="0">
            <a:spAutoFit/>
          </a:bodyPr>
          <a:lstStyle/>
          <a:p>
            <a:r>
              <a:rPr lang="tr-TR" sz="7200" dirty="0">
                <a:solidFill>
                  <a:srgbClr val="F6F7ED"/>
                </a:solidFill>
                <a:latin typeface="Geogrotesque Rg" panose="02000000000000000000" pitchFamily="2" charset="0"/>
              </a:rPr>
              <a:t>TOHUMLUK VAKFI</a:t>
            </a:r>
          </a:p>
        </p:txBody>
      </p:sp>
      <p:sp>
        <p:nvSpPr>
          <p:cNvPr id="9" name="Metin kutusu 8">
            <a:extLst>
              <a:ext uri="{FF2B5EF4-FFF2-40B4-BE49-F238E27FC236}">
                <a16:creationId xmlns:a16="http://schemas.microsoft.com/office/drawing/2014/main" id="{350C1028-2768-5DBF-84CC-DF5CE0827965}"/>
              </a:ext>
            </a:extLst>
          </p:cNvPr>
          <p:cNvSpPr txBox="1"/>
          <p:nvPr/>
        </p:nvSpPr>
        <p:spPr>
          <a:xfrm>
            <a:off x="480952" y="5833691"/>
            <a:ext cx="4281054" cy="584775"/>
          </a:xfrm>
          <a:prstGeom prst="rect">
            <a:avLst/>
          </a:prstGeom>
          <a:noFill/>
        </p:spPr>
        <p:txBody>
          <a:bodyPr wrap="square" rtlCol="0">
            <a:spAutoFit/>
          </a:bodyPr>
          <a:lstStyle/>
          <a:p>
            <a:r>
              <a:rPr lang="tr-TR" sz="3200" dirty="0">
                <a:solidFill>
                  <a:srgbClr val="F6F7ED"/>
                </a:solidFill>
                <a:latin typeface="GEOGROTESQUE-THIN" panose="02000000000000000000" pitchFamily="2" charset="0"/>
              </a:rPr>
              <a:t>TANITIM DOSYASI</a:t>
            </a:r>
          </a:p>
        </p:txBody>
      </p:sp>
      <p:sp>
        <p:nvSpPr>
          <p:cNvPr id="10" name="Slayt Numarası Yer Tutucusu 9">
            <a:extLst>
              <a:ext uri="{FF2B5EF4-FFF2-40B4-BE49-F238E27FC236}">
                <a16:creationId xmlns:a16="http://schemas.microsoft.com/office/drawing/2014/main" id="{7FB42E87-5A2F-E4E9-054C-B52CF8C1A80E}"/>
              </a:ext>
            </a:extLst>
          </p:cNvPr>
          <p:cNvSpPr>
            <a:spLocks noGrp="1"/>
          </p:cNvSpPr>
          <p:nvPr>
            <p:ph type="sldNum" sz="quarter" idx="12"/>
          </p:nvPr>
        </p:nvSpPr>
        <p:spPr/>
        <p:txBody>
          <a:bodyPr/>
          <a:lstStyle/>
          <a:p>
            <a:fld id="{40353CF4-A6FF-3541-88C1-962A68E176A8}" type="slidenum">
              <a:rPr lang="tr-TR" smtClean="0"/>
              <a:t>1</a:t>
            </a:fld>
            <a:endParaRPr lang="tr-TR"/>
          </a:p>
        </p:txBody>
      </p:sp>
    </p:spTree>
    <p:extLst>
      <p:ext uri="{BB962C8B-B14F-4D97-AF65-F5344CB8AC3E}">
        <p14:creationId xmlns:p14="http://schemas.microsoft.com/office/powerpoint/2010/main" val="379095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5E6737"/>
        </a:solidFill>
        <a:effectLst/>
      </p:bgPr>
    </p:bg>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47572" y="268401"/>
            <a:ext cx="5710328" cy="5773583"/>
          </a:xfrm>
        </p:spPr>
        <p:txBody>
          <a:bodyPr>
            <a:noAutofit/>
          </a:bodyPr>
          <a:lstStyle/>
          <a:p>
            <a:pPr marL="0" indent="0" algn="l">
              <a:lnSpc>
                <a:spcPct val="100000"/>
              </a:lnSpc>
              <a:buNone/>
            </a:pPr>
            <a:r>
              <a:rPr lang="tr-TR" sz="1700" dirty="0">
                <a:solidFill>
                  <a:srgbClr val="F6F7ED"/>
                </a:solidFill>
                <a:latin typeface="GEOGROTESQUE-LIGHT" panose="02000000000000000000" pitchFamily="2" charset="0"/>
              </a:rPr>
              <a:t>Ayrıca dijital ortamda da farkındalık ve bilinçlendirme toplantıları gerçekleştiren vakıf, Tohumluk Vakfı </a:t>
            </a:r>
            <a:r>
              <a:rPr lang="tr-TR" sz="1700" dirty="0" err="1">
                <a:solidFill>
                  <a:srgbClr val="F6F7ED"/>
                </a:solidFill>
                <a:latin typeface="GEOGROTESQUE-LIGHT" panose="02000000000000000000" pitchFamily="2" charset="0"/>
              </a:rPr>
              <a:t>YouTube</a:t>
            </a:r>
            <a:r>
              <a:rPr lang="tr-TR" sz="1700" dirty="0">
                <a:solidFill>
                  <a:srgbClr val="F6F7ED"/>
                </a:solidFill>
                <a:latin typeface="GEOGROTESQUE-LIGHT" panose="02000000000000000000" pitchFamily="2" charset="0"/>
              </a:rPr>
              <a:t> Kanalında doğal yaşam, köy, kırsal, kültür varlıklarımız ve değerlerimiz konusunda bilgimizi arttırmak ve alanında uzman kişilerin paylaşımları ile hepimize yol gösterici olmasını sağlamak amacıyla “Tohumluk Buluşmaları”; toplumumuza felsefi </a:t>
            </a:r>
            <a:r>
              <a:rPr lang="tr-TR" sz="1700" dirty="0" err="1">
                <a:solidFill>
                  <a:srgbClr val="F6F7ED"/>
                </a:solidFill>
                <a:latin typeface="GEOGROTESQUE-LIGHT" panose="02000000000000000000" pitchFamily="2" charset="0"/>
              </a:rPr>
              <a:t>düşüncebakış</a:t>
            </a:r>
            <a:r>
              <a:rPr lang="tr-TR" sz="1700" dirty="0">
                <a:solidFill>
                  <a:srgbClr val="F6F7ED"/>
                </a:solidFill>
                <a:latin typeface="GEOGROTESQUE-LIGHT" panose="02000000000000000000" pitchFamily="2" charset="0"/>
              </a:rPr>
              <a:t> açısıyla sistemli, doğru, önyargısız ve saygı  duyarak düşünmenin önemini vurgulamak için “Tohumluk Felsefe Toplantıları” başlıklı yayınlar yapmakta ve hem kentte hem kırsalda bu anlayışı yaygınlaştırmayı hedeflemektedir. Yunus Emre’nin 700. ölüm yıldönümü olması nedeniyle, UNESCO tarafından Yunus Emre Sevgi Yılı ilan edilen 2021 yılı içerisinde, Mihalıççık Belediyesi ve Tohumluk Vakfı işbirliği ile düzenlenen ve önemli isimlerle bir araya gelerek vakfın </a:t>
            </a:r>
            <a:r>
              <a:rPr lang="tr-TR" sz="1700" dirty="0" err="1">
                <a:solidFill>
                  <a:srgbClr val="F6F7ED"/>
                </a:solidFill>
                <a:latin typeface="GEOGROTESQUE-LIGHT" panose="02000000000000000000" pitchFamily="2" charset="0"/>
              </a:rPr>
              <a:t>YouTube</a:t>
            </a:r>
            <a:r>
              <a:rPr lang="tr-TR" sz="1700" dirty="0">
                <a:solidFill>
                  <a:srgbClr val="F6F7ED"/>
                </a:solidFill>
                <a:latin typeface="GEOGROTESQUE-LIGHT" panose="02000000000000000000" pitchFamily="2" charset="0"/>
              </a:rPr>
              <a:t> kanalında yayınlanan bir diğer program dizisi olan “Yunus Emre </a:t>
            </a:r>
            <a:r>
              <a:rPr lang="tr-TR" sz="1700" dirty="0" err="1">
                <a:solidFill>
                  <a:srgbClr val="F6F7ED"/>
                </a:solidFill>
                <a:latin typeface="GEOGROTESQUE-LIGHT" panose="02000000000000000000" pitchFamily="2" charset="0"/>
              </a:rPr>
              <a:t>Buluşmaları”ile</a:t>
            </a:r>
            <a:r>
              <a:rPr lang="tr-TR" sz="1700" dirty="0">
                <a:solidFill>
                  <a:srgbClr val="F6F7ED"/>
                </a:solidFill>
                <a:latin typeface="GEOGROTESQUE-LIGHT" panose="02000000000000000000" pitchFamily="2" charset="0"/>
              </a:rPr>
              <a:t> Yunus Emre’nin daha iyi ve doğru anlaşılması için adımlar atılarak Yunus Emre ile anılan  </a:t>
            </a:r>
            <a:r>
              <a:rPr lang="tr-TR" sz="1700" dirty="0" err="1">
                <a:solidFill>
                  <a:srgbClr val="F6F7ED"/>
                </a:solidFill>
                <a:latin typeface="GEOGROTESQUE-LIGHT" panose="02000000000000000000" pitchFamily="2" charset="0"/>
              </a:rPr>
              <a:t>Sarıköy’üntanıtımı</a:t>
            </a:r>
            <a:r>
              <a:rPr lang="tr-TR" sz="1700" dirty="0">
                <a:solidFill>
                  <a:srgbClr val="F6F7ED"/>
                </a:solidFill>
                <a:latin typeface="GEOGROTESQUE-LIGHT" panose="02000000000000000000" pitchFamily="2" charset="0"/>
              </a:rPr>
              <a:t> için bu bölgede gerçekleştirilmesi planlanan </a:t>
            </a:r>
            <a:r>
              <a:rPr lang="tr-TR" sz="1700" dirty="0" err="1">
                <a:solidFill>
                  <a:srgbClr val="F6F7ED"/>
                </a:solidFill>
                <a:latin typeface="GEOGROTESQUE-LIGHT" panose="02000000000000000000" pitchFamily="2" charset="0"/>
              </a:rPr>
              <a:t>projeve</a:t>
            </a:r>
            <a:r>
              <a:rPr lang="tr-TR" sz="1700" dirty="0">
                <a:solidFill>
                  <a:srgbClr val="F6F7ED"/>
                </a:solidFill>
                <a:latin typeface="GEOGROTESQUE-LIGHT" panose="02000000000000000000" pitchFamily="2" charset="0"/>
              </a:rPr>
              <a:t> etkinliklerin ilk tohumları  atılmıştır. Genç Tohumluk Komitesi üyeleri de bir yandan </a:t>
            </a:r>
            <a:r>
              <a:rPr lang="tr-TR" sz="1700" dirty="0" err="1">
                <a:solidFill>
                  <a:srgbClr val="F6F7ED"/>
                </a:solidFill>
                <a:latin typeface="GEOGROTESQUE-LIGHT" panose="02000000000000000000" pitchFamily="2" charset="0"/>
              </a:rPr>
              <a:t>Instagram</a:t>
            </a:r>
            <a:r>
              <a:rPr lang="tr-TR" sz="1700" dirty="0">
                <a:solidFill>
                  <a:srgbClr val="F6F7ED"/>
                </a:solidFill>
                <a:latin typeface="GEOGROTESQUE-LIGHT" panose="02000000000000000000" pitchFamily="2" charset="0"/>
              </a:rPr>
              <a:t> üzerinden canlı yayın ile gerçekleştirdikleri “Gençlik Sohbetleri” ile gençlere daha çok ulaşmayı hedeflemektedirler.</a:t>
            </a:r>
          </a:p>
        </p:txBody>
      </p:sp>
      <p:grpSp>
        <p:nvGrpSpPr>
          <p:cNvPr id="9" name="Grup 8">
            <a:extLst>
              <a:ext uri="{FF2B5EF4-FFF2-40B4-BE49-F238E27FC236}">
                <a16:creationId xmlns:a16="http://schemas.microsoft.com/office/drawing/2014/main" id="{985D5F76-981E-BB01-5C6F-E88B3BD4CFEC}"/>
              </a:ext>
            </a:extLst>
          </p:cNvPr>
          <p:cNvGrpSpPr/>
          <p:nvPr/>
        </p:nvGrpSpPr>
        <p:grpSpPr>
          <a:xfrm>
            <a:off x="6200775" y="-1"/>
            <a:ext cx="3357653" cy="6191617"/>
            <a:chOff x="6739028" y="0"/>
            <a:chExt cx="2819400" cy="5199062"/>
          </a:xfrm>
        </p:grpSpPr>
        <p:pic>
          <p:nvPicPr>
            <p:cNvPr id="2" name="Resim 1">
              <a:extLst>
                <a:ext uri="{FF2B5EF4-FFF2-40B4-BE49-F238E27FC236}">
                  <a16:creationId xmlns:a16="http://schemas.microsoft.com/office/drawing/2014/main" id="{2C3C4B86-DFBF-9112-1728-11473D448C43}"/>
                </a:ext>
              </a:extLst>
            </p:cNvPr>
            <p:cNvPicPr>
              <a:picLocks noChangeAspect="1"/>
            </p:cNvPicPr>
            <p:nvPr/>
          </p:nvPicPr>
          <p:blipFill>
            <a:blip r:embed="rId2"/>
            <a:stretch>
              <a:fillRect/>
            </a:stretch>
          </p:blipFill>
          <p:spPr>
            <a:xfrm>
              <a:off x="6739028" y="0"/>
              <a:ext cx="2819400" cy="2540000"/>
            </a:xfrm>
            <a:prstGeom prst="rect">
              <a:avLst/>
            </a:prstGeom>
          </p:spPr>
        </p:pic>
        <p:pic>
          <p:nvPicPr>
            <p:cNvPr id="3" name="Resim 2">
              <a:extLst>
                <a:ext uri="{FF2B5EF4-FFF2-40B4-BE49-F238E27FC236}">
                  <a16:creationId xmlns:a16="http://schemas.microsoft.com/office/drawing/2014/main" id="{6A02638D-BA26-79E0-A252-0E7DF8191D75}"/>
                </a:ext>
              </a:extLst>
            </p:cNvPr>
            <p:cNvPicPr>
              <a:picLocks noChangeAspect="1"/>
            </p:cNvPicPr>
            <p:nvPr/>
          </p:nvPicPr>
          <p:blipFill>
            <a:blip r:embed="rId3"/>
            <a:stretch>
              <a:fillRect/>
            </a:stretch>
          </p:blipFill>
          <p:spPr>
            <a:xfrm>
              <a:off x="6739028" y="2659062"/>
              <a:ext cx="2819400" cy="2540000"/>
            </a:xfrm>
            <a:prstGeom prst="rect">
              <a:avLst/>
            </a:prstGeom>
          </p:spPr>
        </p:pic>
      </p:grpSp>
    </p:spTree>
    <p:extLst>
      <p:ext uri="{BB962C8B-B14F-4D97-AF65-F5344CB8AC3E}">
        <p14:creationId xmlns:p14="http://schemas.microsoft.com/office/powerpoint/2010/main" val="422399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3729038" y="422275"/>
            <a:ext cx="5900737" cy="5664200"/>
          </a:xfrm>
        </p:spPr>
        <p:txBody>
          <a:bodyPr>
            <a:noAutofit/>
          </a:bodyPr>
          <a:lstStyle/>
          <a:p>
            <a:pPr>
              <a:lnSpc>
                <a:spcPct val="100000"/>
              </a:lnSpc>
            </a:pPr>
            <a:r>
              <a:rPr lang="tr-TR" sz="3600" dirty="0">
                <a:solidFill>
                  <a:srgbClr val="5E6737"/>
                </a:solidFill>
                <a:latin typeface="GEOGROTESQUE-MEDIUM" panose="02000000000000000000" pitchFamily="2" charset="0"/>
              </a:rPr>
              <a:t>VAKFIN TANITIM MECRALARI</a:t>
            </a:r>
          </a:p>
          <a:p>
            <a:endParaRPr lang="tr-TR" dirty="0">
              <a:solidFill>
                <a:srgbClr val="5E6737"/>
              </a:solidFill>
              <a:latin typeface="GEOGROTESQUE-MEDIUM" panose="02000000000000000000" pitchFamily="2" charset="0"/>
            </a:endParaRPr>
          </a:p>
          <a:p>
            <a:r>
              <a:rPr lang="tr-TR" dirty="0">
                <a:solidFill>
                  <a:srgbClr val="5E6737"/>
                </a:solidFill>
                <a:latin typeface="GEOGROTESQUE-MEDIUM" panose="02000000000000000000" pitchFamily="2" charset="0"/>
              </a:rPr>
              <a:t>SAHA TANITIM ETKİNLİKLERİ</a:t>
            </a:r>
          </a:p>
          <a:p>
            <a:endParaRPr lang="tr-TR" dirty="0">
              <a:solidFill>
                <a:srgbClr val="5E6737"/>
              </a:solidFill>
              <a:latin typeface="GEOGROTESQUE-MEDIUM" panose="02000000000000000000" pitchFamily="2" charset="0"/>
            </a:endParaRPr>
          </a:p>
          <a:p>
            <a:r>
              <a:rPr lang="tr-TR" dirty="0">
                <a:solidFill>
                  <a:srgbClr val="5E6737"/>
                </a:solidFill>
                <a:latin typeface="GEOGROTESQUE-MEDIUM" panose="02000000000000000000" pitchFamily="2" charset="0"/>
              </a:rPr>
              <a:t>İNTERNET SİTESİ, SOSYAL MEDYAMECRALARI, PR VE E-PR BÜLTENLERİ </a:t>
            </a:r>
          </a:p>
          <a:p>
            <a:endParaRPr lang="tr-TR" dirty="0">
              <a:solidFill>
                <a:srgbClr val="5E6737"/>
              </a:solidFill>
              <a:latin typeface="GEOGROTESQUE-MEDIUM" panose="02000000000000000000" pitchFamily="2" charset="0"/>
            </a:endParaRPr>
          </a:p>
          <a:p>
            <a:r>
              <a:rPr lang="tr-TR" dirty="0">
                <a:solidFill>
                  <a:srgbClr val="5E6737"/>
                </a:solidFill>
                <a:latin typeface="GEOGROTESQUE-MEDIUM" panose="02000000000000000000" pitchFamily="2" charset="0"/>
              </a:rPr>
              <a:t>YOUTUBE SERİLERİ</a:t>
            </a:r>
          </a:p>
          <a:p>
            <a:endParaRPr lang="tr-TR" dirty="0">
              <a:solidFill>
                <a:srgbClr val="5E6737"/>
              </a:solidFill>
              <a:latin typeface="GEOGROTESQUE-MEDIUM" panose="02000000000000000000" pitchFamily="2" charset="0"/>
            </a:endParaRPr>
          </a:p>
          <a:p>
            <a:r>
              <a:rPr lang="tr-TR" dirty="0">
                <a:solidFill>
                  <a:srgbClr val="5E6737"/>
                </a:solidFill>
                <a:latin typeface="GEOGROTESQUE-MEDIUM" panose="02000000000000000000" pitchFamily="2" charset="0"/>
              </a:rPr>
              <a:t>TV VE RADYO KONUKLUĞU</a:t>
            </a:r>
          </a:p>
          <a:p>
            <a:endParaRPr lang="tr-TR" dirty="0">
              <a:solidFill>
                <a:srgbClr val="5E6737"/>
              </a:solidFill>
              <a:latin typeface="GEOGROTESQUE-MEDIUM" panose="02000000000000000000" pitchFamily="2" charset="0"/>
            </a:endParaRPr>
          </a:p>
          <a:p>
            <a:r>
              <a:rPr lang="tr-TR" dirty="0">
                <a:solidFill>
                  <a:srgbClr val="5E6737"/>
                </a:solidFill>
                <a:latin typeface="GEOGROTESQUE-MEDIUM" panose="02000000000000000000" pitchFamily="2" charset="0"/>
              </a:rPr>
              <a:t>BASILI MATERYALLER</a:t>
            </a:r>
          </a:p>
          <a:p>
            <a:endParaRPr lang="tr-TR" dirty="0">
              <a:solidFill>
                <a:srgbClr val="5E6737"/>
              </a:solidFill>
              <a:latin typeface="GEOGROTESQUE-MEDIUM" panose="02000000000000000000" pitchFamily="2" charset="0"/>
            </a:endParaRPr>
          </a:p>
          <a:p>
            <a:endParaRPr lang="tr-TR" dirty="0">
              <a:solidFill>
                <a:srgbClr val="5E6737"/>
              </a:solidFill>
              <a:latin typeface="GEOGROTESQUE-MEDIUM" panose="02000000000000000000" pitchFamily="2" charset="0"/>
            </a:endParaRPr>
          </a:p>
          <a:p>
            <a:endParaRPr lang="tr-TR" dirty="0">
              <a:solidFill>
                <a:srgbClr val="5E6737"/>
              </a:solidFill>
              <a:latin typeface="GEOGROTESQUE-MEDIUM" panose="02000000000000000000" pitchFamily="2" charset="0"/>
            </a:endParaRPr>
          </a:p>
          <a:p>
            <a:pPr>
              <a:lnSpc>
                <a:spcPct val="100000"/>
              </a:lnSpc>
            </a:pPr>
            <a:endParaRPr lang="tr-TR" sz="3200" dirty="0">
              <a:solidFill>
                <a:srgbClr val="5E6737"/>
              </a:solidFill>
              <a:latin typeface="GEOGROTESQUE-MEDIUM" panose="02000000000000000000" pitchFamily="2" charset="0"/>
            </a:endParaRP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11</a:t>
            </a:fld>
            <a:endParaRPr lang="tr-TR"/>
          </a:p>
        </p:txBody>
      </p:sp>
      <p:grpSp>
        <p:nvGrpSpPr>
          <p:cNvPr id="8" name="Grup 7">
            <a:extLst>
              <a:ext uri="{FF2B5EF4-FFF2-40B4-BE49-F238E27FC236}">
                <a16:creationId xmlns:a16="http://schemas.microsoft.com/office/drawing/2014/main" id="{EA01D8C1-BD52-5AAC-2188-FC2F93628450}"/>
              </a:ext>
            </a:extLst>
          </p:cNvPr>
          <p:cNvGrpSpPr/>
          <p:nvPr/>
        </p:nvGrpSpPr>
        <p:grpSpPr>
          <a:xfrm>
            <a:off x="442912" y="-1"/>
            <a:ext cx="2986088" cy="6866315"/>
            <a:chOff x="442912" y="0"/>
            <a:chExt cx="2247900" cy="5168900"/>
          </a:xfrm>
        </p:grpSpPr>
        <p:pic>
          <p:nvPicPr>
            <p:cNvPr id="2" name="Resim 1">
              <a:extLst>
                <a:ext uri="{FF2B5EF4-FFF2-40B4-BE49-F238E27FC236}">
                  <a16:creationId xmlns:a16="http://schemas.microsoft.com/office/drawing/2014/main" id="{B1900328-49A8-3C7B-A66B-2378005223C8}"/>
                </a:ext>
              </a:extLst>
            </p:cNvPr>
            <p:cNvPicPr>
              <a:picLocks noChangeAspect="1"/>
            </p:cNvPicPr>
            <p:nvPr/>
          </p:nvPicPr>
          <p:blipFill>
            <a:blip r:embed="rId2"/>
            <a:stretch>
              <a:fillRect/>
            </a:stretch>
          </p:blipFill>
          <p:spPr>
            <a:xfrm>
              <a:off x="442912" y="0"/>
              <a:ext cx="2247900" cy="1676400"/>
            </a:xfrm>
            <a:prstGeom prst="rect">
              <a:avLst/>
            </a:prstGeom>
          </p:spPr>
        </p:pic>
        <p:pic>
          <p:nvPicPr>
            <p:cNvPr id="6" name="Resim 5">
              <a:extLst>
                <a:ext uri="{FF2B5EF4-FFF2-40B4-BE49-F238E27FC236}">
                  <a16:creationId xmlns:a16="http://schemas.microsoft.com/office/drawing/2014/main" id="{65D2FEE1-C349-2E69-809C-F0839C6B95AE}"/>
                </a:ext>
              </a:extLst>
            </p:cNvPr>
            <p:cNvPicPr>
              <a:picLocks noChangeAspect="1"/>
            </p:cNvPicPr>
            <p:nvPr/>
          </p:nvPicPr>
          <p:blipFill>
            <a:blip r:embed="rId3"/>
            <a:stretch>
              <a:fillRect/>
            </a:stretch>
          </p:blipFill>
          <p:spPr>
            <a:xfrm>
              <a:off x="442912" y="1739900"/>
              <a:ext cx="2247900" cy="1689100"/>
            </a:xfrm>
            <a:prstGeom prst="rect">
              <a:avLst/>
            </a:prstGeom>
          </p:spPr>
        </p:pic>
        <p:pic>
          <p:nvPicPr>
            <p:cNvPr id="7" name="Resim 6">
              <a:extLst>
                <a:ext uri="{FF2B5EF4-FFF2-40B4-BE49-F238E27FC236}">
                  <a16:creationId xmlns:a16="http://schemas.microsoft.com/office/drawing/2014/main" id="{396D35F9-F868-1184-673D-03F662499DDE}"/>
                </a:ext>
              </a:extLst>
            </p:cNvPr>
            <p:cNvPicPr>
              <a:picLocks noChangeAspect="1"/>
            </p:cNvPicPr>
            <p:nvPr/>
          </p:nvPicPr>
          <p:blipFill>
            <a:blip r:embed="rId4"/>
            <a:stretch>
              <a:fillRect/>
            </a:stretch>
          </p:blipFill>
          <p:spPr>
            <a:xfrm>
              <a:off x="442912" y="3492500"/>
              <a:ext cx="2247900" cy="1676400"/>
            </a:xfrm>
            <a:prstGeom prst="rect">
              <a:avLst/>
            </a:prstGeom>
          </p:spPr>
        </p:pic>
      </p:grpSp>
    </p:spTree>
    <p:extLst>
      <p:ext uri="{BB962C8B-B14F-4D97-AF65-F5344CB8AC3E}">
        <p14:creationId xmlns:p14="http://schemas.microsoft.com/office/powerpoint/2010/main" val="1179971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12</a:t>
            </a:fld>
            <a:endParaRPr lang="tr-TR"/>
          </a:p>
        </p:txBody>
      </p:sp>
      <p:sp>
        <p:nvSpPr>
          <p:cNvPr id="7" name="Alt Başlık 2">
            <a:extLst>
              <a:ext uri="{FF2B5EF4-FFF2-40B4-BE49-F238E27FC236}">
                <a16:creationId xmlns:a16="http://schemas.microsoft.com/office/drawing/2014/main" id="{C9AEF2FD-464E-2D9F-B19E-469BDAF329C0}"/>
              </a:ext>
            </a:extLst>
          </p:cNvPr>
          <p:cNvSpPr>
            <a:spLocks noGrp="1"/>
          </p:cNvSpPr>
          <p:nvPr>
            <p:ph type="subTitle" idx="1"/>
          </p:nvPr>
        </p:nvSpPr>
        <p:spPr>
          <a:xfrm>
            <a:off x="842211" y="1252763"/>
            <a:ext cx="8659039" cy="4551303"/>
          </a:xfrm>
        </p:spPr>
        <p:txBody>
          <a:bodyPr>
            <a:noAutofit/>
          </a:bodyPr>
          <a:lstStyle/>
          <a:p>
            <a:pPr marL="342900" indent="-342900" algn="l">
              <a:lnSpc>
                <a:spcPct val="100000"/>
              </a:lnSpc>
              <a:buFont typeface="Arial" panose="020B0604020202020204" pitchFamily="34" charset="0"/>
              <a:buChar char="•"/>
            </a:pPr>
            <a:r>
              <a:rPr lang="tr-TR" sz="1900" dirty="0">
                <a:solidFill>
                  <a:srgbClr val="5E6737"/>
                </a:solidFill>
                <a:latin typeface="GEOGROTESQUE-LIGHT" panose="02000000000000000000" pitchFamily="2" charset="0"/>
              </a:rPr>
              <a:t>Konu hakkında yetkin kişilerin de desteği alınarak, kamuoyunda farkındalık yaratmaya yönelik kampanyalar yürütülmesi</a:t>
            </a:r>
          </a:p>
          <a:p>
            <a:pPr marL="342900" indent="-342900" algn="l">
              <a:lnSpc>
                <a:spcPct val="100000"/>
              </a:lnSpc>
              <a:buFont typeface="Arial" panose="020B0604020202020204" pitchFamily="34" charset="0"/>
              <a:buChar char="•"/>
            </a:pPr>
            <a:r>
              <a:rPr lang="tr-TR" sz="1900" dirty="0">
                <a:solidFill>
                  <a:srgbClr val="5E6737"/>
                </a:solidFill>
                <a:latin typeface="GEOGROTESQUE-LIGHT" panose="02000000000000000000" pitchFamily="2" charset="0"/>
              </a:rPr>
              <a:t>Bilgilendirme dokümanları, kitler ve video içerikleri hazırlanması, saha etkinliklerinin gerçekleştirilmesi</a:t>
            </a:r>
          </a:p>
          <a:p>
            <a:pPr marL="342900" indent="-342900" algn="l">
              <a:lnSpc>
                <a:spcPct val="100000"/>
              </a:lnSpc>
              <a:buFont typeface="Arial" panose="020B0604020202020204" pitchFamily="34" charset="0"/>
              <a:buChar char="•"/>
            </a:pPr>
            <a:r>
              <a:rPr lang="tr-TR" sz="1900" dirty="0">
                <a:solidFill>
                  <a:srgbClr val="5E6737"/>
                </a:solidFill>
                <a:latin typeface="GEOGROTESQUE-LIGHT" panose="02000000000000000000" pitchFamily="2" charset="0"/>
              </a:rPr>
              <a:t>Uzun vadede gerek sorunun yaygınlığına ilişkin veri toplama çalışmaları gerekse saha ekipleri aracılığıyla hazırlanan eğitim içeriklerinin daha geniş gruplara ulaştırılması</a:t>
            </a:r>
          </a:p>
          <a:p>
            <a:pPr marL="342900" indent="-342900" algn="l">
              <a:lnSpc>
                <a:spcPct val="100000"/>
              </a:lnSpc>
              <a:buFont typeface="Arial" panose="020B0604020202020204" pitchFamily="34" charset="0"/>
              <a:buChar char="•"/>
            </a:pPr>
            <a:r>
              <a:rPr lang="tr-TR" sz="1900" dirty="0">
                <a:solidFill>
                  <a:srgbClr val="5E6737"/>
                </a:solidFill>
                <a:latin typeface="GEOGROTESQUE-LIGHT" panose="02000000000000000000" pitchFamily="2" charset="0"/>
              </a:rPr>
              <a:t>Sosyal politika alanında çalışan gerek kamu gerekse sivil toplum kuruluşlarının çalışmalarına, konuya ilişkin bir bakış açısı kazandırmak, faaliyetleri yer almaktadır</a:t>
            </a:r>
          </a:p>
        </p:txBody>
      </p:sp>
      <p:sp>
        <p:nvSpPr>
          <p:cNvPr id="8" name="Metin kutusu 7">
            <a:extLst>
              <a:ext uri="{FF2B5EF4-FFF2-40B4-BE49-F238E27FC236}">
                <a16:creationId xmlns:a16="http://schemas.microsoft.com/office/drawing/2014/main" id="{C48E7E6D-576A-0F96-9659-A75FAAF40E43}"/>
              </a:ext>
            </a:extLst>
          </p:cNvPr>
          <p:cNvSpPr txBox="1"/>
          <p:nvPr/>
        </p:nvSpPr>
        <p:spPr>
          <a:xfrm>
            <a:off x="555195" y="194564"/>
            <a:ext cx="4952010"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YOL HARİTAMIZ</a:t>
            </a:r>
            <a:endParaRPr lang="tr-TR" sz="4400" dirty="0">
              <a:solidFill>
                <a:srgbClr val="5E6737"/>
              </a:solidFill>
            </a:endParaRPr>
          </a:p>
        </p:txBody>
      </p:sp>
    </p:spTree>
    <p:extLst>
      <p:ext uri="{BB962C8B-B14F-4D97-AF65-F5344CB8AC3E}">
        <p14:creationId xmlns:p14="http://schemas.microsoft.com/office/powerpoint/2010/main" val="10062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13</a:t>
            </a:fld>
            <a:endParaRPr lang="tr-TR"/>
          </a:p>
        </p:txBody>
      </p:sp>
      <p:pic>
        <p:nvPicPr>
          <p:cNvPr id="11" name="Resim 10">
            <a:extLst>
              <a:ext uri="{FF2B5EF4-FFF2-40B4-BE49-F238E27FC236}">
                <a16:creationId xmlns:a16="http://schemas.microsoft.com/office/drawing/2014/main" id="{EB8F2679-BFA5-73E9-E907-255D647F93B8}"/>
              </a:ext>
            </a:extLst>
          </p:cNvPr>
          <p:cNvPicPr>
            <a:picLocks noChangeAspect="1"/>
          </p:cNvPicPr>
          <p:nvPr/>
        </p:nvPicPr>
        <p:blipFill>
          <a:blip r:embed="rId2"/>
          <a:stretch>
            <a:fillRect/>
          </a:stretch>
        </p:blipFill>
        <p:spPr>
          <a:xfrm>
            <a:off x="0" y="328287"/>
            <a:ext cx="9906000" cy="5566098"/>
          </a:xfrm>
          <a:prstGeom prst="rect">
            <a:avLst/>
          </a:prstGeom>
        </p:spPr>
      </p:pic>
    </p:spTree>
    <p:extLst>
      <p:ext uri="{BB962C8B-B14F-4D97-AF65-F5344CB8AC3E}">
        <p14:creationId xmlns:p14="http://schemas.microsoft.com/office/powerpoint/2010/main" val="219988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14</a:t>
            </a:fld>
            <a:endParaRPr lang="tr-TR"/>
          </a:p>
        </p:txBody>
      </p:sp>
      <p:pic>
        <p:nvPicPr>
          <p:cNvPr id="3" name="Resim 2">
            <a:extLst>
              <a:ext uri="{FF2B5EF4-FFF2-40B4-BE49-F238E27FC236}">
                <a16:creationId xmlns:a16="http://schemas.microsoft.com/office/drawing/2014/main" id="{5A3B7545-6FB1-686D-CBE6-5C04A8937DFC}"/>
              </a:ext>
            </a:extLst>
          </p:cNvPr>
          <p:cNvPicPr>
            <a:picLocks noChangeAspect="1"/>
          </p:cNvPicPr>
          <p:nvPr/>
        </p:nvPicPr>
        <p:blipFill>
          <a:blip r:embed="rId2"/>
          <a:stretch>
            <a:fillRect/>
          </a:stretch>
        </p:blipFill>
        <p:spPr>
          <a:xfrm>
            <a:off x="0" y="342900"/>
            <a:ext cx="9906000" cy="5572125"/>
          </a:xfrm>
          <a:prstGeom prst="rect">
            <a:avLst/>
          </a:prstGeom>
        </p:spPr>
      </p:pic>
    </p:spTree>
    <p:extLst>
      <p:ext uri="{BB962C8B-B14F-4D97-AF65-F5344CB8AC3E}">
        <p14:creationId xmlns:p14="http://schemas.microsoft.com/office/powerpoint/2010/main" val="2295103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E6737"/>
        </a:solidFill>
        <a:effectLst/>
      </p:bgPr>
    </p:bg>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1672425"/>
            <a:ext cx="3343276" cy="4144619"/>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Tohumluk Vakfı olarak, 17 Nisan 2022 tarihinde düzenlenen İzmir Maratonunda, kırsalda yaşayan özel yetenekli kız çocuklarının, hem ekonomik ve fiziksel şartların yetersizliği hem de toplumsal cinsiyet eşitsizliği sebebiyle mahrum kaldıkları spor etkinliklerinden faydalanmalarını sağlamak ve özgür, dengeli, çağdaş bir toplumda, başarıya giden yolda önlerini açmak için adım adım iyilik peşinde koştuk.</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442913"/>
            <a:ext cx="6026318" cy="707886"/>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HAYDİ KIZLAR SPORA</a:t>
            </a:r>
          </a:p>
        </p:txBody>
      </p:sp>
      <p:pic>
        <p:nvPicPr>
          <p:cNvPr id="3074" name="Picture 2">
            <a:extLst>
              <a:ext uri="{FF2B5EF4-FFF2-40B4-BE49-F238E27FC236}">
                <a16:creationId xmlns:a16="http://schemas.microsoft.com/office/drawing/2014/main" id="{9FAC2890-6A13-573A-B858-0E5504FC8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512" y="1672425"/>
            <a:ext cx="5747386" cy="383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1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1898994"/>
            <a:ext cx="3343276" cy="4144619"/>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Sonuç olarak, Maraton İzmir’de “Haydi Kızlar Spora – Kırsalda Yeni Ufuklara” kampanyası dahilinde kampanya boyunca 700'den fazla bağışçıya ulaşıldı ve toplam 132.378 TL bağış toplandı.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442913"/>
            <a:ext cx="3343276" cy="1323439"/>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İZMİR MARATONU</a:t>
            </a:r>
          </a:p>
        </p:txBody>
      </p:sp>
      <p:pic>
        <p:nvPicPr>
          <p:cNvPr id="6" name="Resim 5">
            <a:extLst>
              <a:ext uri="{FF2B5EF4-FFF2-40B4-BE49-F238E27FC236}">
                <a16:creationId xmlns:a16="http://schemas.microsoft.com/office/drawing/2014/main" id="{0A3465D2-29EE-6568-7599-079A9E0A3E34}"/>
              </a:ext>
            </a:extLst>
          </p:cNvPr>
          <p:cNvPicPr>
            <a:picLocks noChangeAspect="1"/>
          </p:cNvPicPr>
          <p:nvPr/>
        </p:nvPicPr>
        <p:blipFill>
          <a:blip r:embed="rId2"/>
          <a:stretch>
            <a:fillRect/>
          </a:stretch>
        </p:blipFill>
        <p:spPr>
          <a:xfrm>
            <a:off x="4075431" y="442913"/>
            <a:ext cx="5698222" cy="5029200"/>
          </a:xfrm>
          <a:prstGeom prst="rect">
            <a:avLst/>
          </a:prstGeom>
        </p:spPr>
      </p:pic>
    </p:spTree>
    <p:extLst>
      <p:ext uri="{BB962C8B-B14F-4D97-AF65-F5344CB8AC3E}">
        <p14:creationId xmlns:p14="http://schemas.microsoft.com/office/powerpoint/2010/main" val="341237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3631943"/>
            <a:ext cx="3429001" cy="2198251"/>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Anadolu tarihinin en köklü medeniyetlerinden </a:t>
            </a:r>
            <a:r>
              <a:rPr lang="tr-TR" sz="1800" dirty="0" err="1">
                <a:solidFill>
                  <a:srgbClr val="F6F7ED"/>
                </a:solidFill>
                <a:latin typeface="GEOGROTESQUE-LIGHT" panose="02000000000000000000" pitchFamily="2" charset="0"/>
              </a:rPr>
              <a:t>Frigler'in</a:t>
            </a:r>
            <a:r>
              <a:rPr lang="tr-TR" sz="1800" dirty="0">
                <a:solidFill>
                  <a:srgbClr val="F6F7ED"/>
                </a:solidFill>
                <a:latin typeface="GEOGROTESQUE-LIGHT" panose="02000000000000000000" pitchFamily="2" charset="0"/>
              </a:rPr>
              <a:t> başkenti Gordion Antik Kentini içinde barındıran, efsanelerin ve destansı kahramanlıkların beşiği Polatlı, 29 Mayıs Pazar günü üçüncü kez Gordion Yarı Maratonuna ev sahipliği yaptı.</a:t>
            </a:r>
            <a:endParaRPr lang="tr-TR" sz="1400" dirty="0">
              <a:solidFill>
                <a:srgbClr val="F6F7ED"/>
              </a:solidFill>
              <a:latin typeface="GEOGROTESQUE-LIGHT" panose="02000000000000000000" pitchFamily="2" charset="0"/>
            </a:endParaRP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299310"/>
            <a:ext cx="3571876" cy="3170099"/>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TOHUMLUK VAKFI, FRİGLERİN BAŞKENTİ GORDİON'DA..</a:t>
            </a:r>
          </a:p>
        </p:txBody>
      </p:sp>
      <p:pic>
        <p:nvPicPr>
          <p:cNvPr id="6" name="Resim 5">
            <a:extLst>
              <a:ext uri="{FF2B5EF4-FFF2-40B4-BE49-F238E27FC236}">
                <a16:creationId xmlns:a16="http://schemas.microsoft.com/office/drawing/2014/main" id="{03C79A1E-DEA0-648E-C3C9-1BA841E98423}"/>
              </a:ext>
            </a:extLst>
          </p:cNvPr>
          <p:cNvPicPr>
            <a:picLocks noChangeAspect="1"/>
          </p:cNvPicPr>
          <p:nvPr/>
        </p:nvPicPr>
        <p:blipFill rotWithShape="1">
          <a:blip r:embed="rId2"/>
          <a:srcRect r="22894"/>
          <a:stretch/>
        </p:blipFill>
        <p:spPr>
          <a:xfrm>
            <a:off x="4189818" y="483322"/>
            <a:ext cx="5716182" cy="5346872"/>
          </a:xfrm>
          <a:prstGeom prst="rect">
            <a:avLst/>
          </a:prstGeom>
        </p:spPr>
      </p:pic>
    </p:spTree>
    <p:extLst>
      <p:ext uri="{BB962C8B-B14F-4D97-AF65-F5344CB8AC3E}">
        <p14:creationId xmlns:p14="http://schemas.microsoft.com/office/powerpoint/2010/main" val="1671239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5558087" y="3595508"/>
            <a:ext cx="3896729" cy="2198251"/>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Tohumluk Vakfı Kültür ve Sanat Komitesi sanatçıları, kültürel değerleri ile ön plana çıkan Kızılcahamam Taşlıca Mahallesinde, Anadolu Efsanesini tanıtma, yaşatma ve gelecek nesillere aktarılması için bir dizi çalışma başlattı ve Anadolu Efsanelerinin resimlerini duvarlara çizdi.</a:t>
            </a:r>
          </a:p>
          <a:p>
            <a:pPr marL="0" indent="0">
              <a:lnSpc>
                <a:spcPct val="100000"/>
              </a:lnSpc>
              <a:buNone/>
            </a:pPr>
            <a:endParaRPr lang="tr-TR" sz="1800" dirty="0">
              <a:solidFill>
                <a:srgbClr val="F6F7ED"/>
              </a:solidFill>
              <a:latin typeface="GEOGROTESQUE-LIGHT" panose="02000000000000000000" pitchFamily="2" charset="0"/>
            </a:endParaRPr>
          </a:p>
        </p:txBody>
      </p:sp>
      <p:sp>
        <p:nvSpPr>
          <p:cNvPr id="3" name="Metin kutusu 2">
            <a:extLst>
              <a:ext uri="{FF2B5EF4-FFF2-40B4-BE49-F238E27FC236}">
                <a16:creationId xmlns:a16="http://schemas.microsoft.com/office/drawing/2014/main" id="{7F88BE6B-02EC-D8E8-BF02-797522953241}"/>
              </a:ext>
            </a:extLst>
          </p:cNvPr>
          <p:cNvSpPr txBox="1"/>
          <p:nvPr/>
        </p:nvSpPr>
        <p:spPr>
          <a:xfrm>
            <a:off x="5467851" y="166848"/>
            <a:ext cx="4077202" cy="3046988"/>
          </a:xfrm>
          <a:prstGeom prst="rect">
            <a:avLst/>
          </a:prstGeom>
          <a:noFill/>
        </p:spPr>
        <p:txBody>
          <a:bodyPr wrap="square">
            <a:spAutoFit/>
          </a:bodyPr>
          <a:lstStyle/>
          <a:p>
            <a:pPr fontAlgn="base"/>
            <a:r>
              <a:rPr lang="tr-TR" sz="3200" cap="all" dirty="0">
                <a:solidFill>
                  <a:srgbClr val="F6F7ED"/>
                </a:solidFill>
                <a:latin typeface="GEOGROTESQUE-MEDIUM" panose="02000000000000000000" pitchFamily="2" charset="0"/>
              </a:rPr>
              <a:t>Ankara’nın Taşlıca Mahallesi’nde Anadolu Efsanelerinin resimleri duvarlara çizildi.</a:t>
            </a:r>
          </a:p>
        </p:txBody>
      </p:sp>
      <p:pic>
        <p:nvPicPr>
          <p:cNvPr id="1026" name="Picture 2">
            <a:extLst>
              <a:ext uri="{FF2B5EF4-FFF2-40B4-BE49-F238E27FC236}">
                <a16:creationId xmlns:a16="http://schemas.microsoft.com/office/drawing/2014/main" id="{64AE2686-F122-8771-3443-CC1C1F62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47" y="202943"/>
            <a:ext cx="4953000" cy="3808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titled image">
            <a:extLst>
              <a:ext uri="{FF2B5EF4-FFF2-40B4-BE49-F238E27FC236}">
                <a16:creationId xmlns:a16="http://schemas.microsoft.com/office/drawing/2014/main" id="{AED1457A-12E8-466A-D613-057DB89EC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47" y="3429000"/>
            <a:ext cx="4953000" cy="253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4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6643688" y="2542395"/>
            <a:ext cx="3057524" cy="2673436"/>
          </a:xfrm>
        </p:spPr>
        <p:txBody>
          <a:bodyPr>
            <a:noAutofit/>
          </a:bodyPr>
          <a:lstStyle/>
          <a:p>
            <a:pPr marL="0" indent="0">
              <a:lnSpc>
                <a:spcPct val="100000"/>
              </a:lnSpc>
              <a:buNone/>
            </a:pPr>
            <a:r>
              <a:rPr lang="tr-TR" sz="1800" dirty="0">
                <a:solidFill>
                  <a:srgbClr val="F6F7ED"/>
                </a:solidFill>
                <a:latin typeface="Geogrotesque Rg" panose="02000000000000000000" pitchFamily="2" charset="0"/>
              </a:rPr>
              <a:t>Tohumluk Vakfı İzmir gönüllüleri 29 Mayıs 2022 Pazar günü, "Köyde Eğitim" toplantılarının ilkinde Çökelek köyü anne ve çocuklarıyla buluştu. Pazar pikniği şeklinde planlanan eğitim buluşması 14:00-18:00 saatleri arasında Salihli’ de bulunan Bora Bey çiftliğinde gerçekleşti.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6500813" y="385035"/>
            <a:ext cx="3057525" cy="1938992"/>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KÖY EĞİTİMLERİ BAŞLADI</a:t>
            </a:r>
          </a:p>
        </p:txBody>
      </p:sp>
      <p:pic>
        <p:nvPicPr>
          <p:cNvPr id="8" name="Resim 7">
            <a:extLst>
              <a:ext uri="{FF2B5EF4-FFF2-40B4-BE49-F238E27FC236}">
                <a16:creationId xmlns:a16="http://schemas.microsoft.com/office/drawing/2014/main" id="{D5607CDA-886E-371C-D09C-EB89DFF954CE}"/>
              </a:ext>
            </a:extLst>
          </p:cNvPr>
          <p:cNvPicPr>
            <a:picLocks noChangeAspect="1"/>
          </p:cNvPicPr>
          <p:nvPr/>
        </p:nvPicPr>
        <p:blipFill rotWithShape="1">
          <a:blip r:embed="rId2"/>
          <a:srcRect l="12180" r="1"/>
          <a:stretch/>
        </p:blipFill>
        <p:spPr>
          <a:xfrm>
            <a:off x="0" y="511280"/>
            <a:ext cx="6302754" cy="5251437"/>
          </a:xfrm>
          <a:prstGeom prst="rect">
            <a:avLst/>
          </a:prstGeom>
        </p:spPr>
      </p:pic>
    </p:spTree>
    <p:extLst>
      <p:ext uri="{BB962C8B-B14F-4D97-AF65-F5344CB8AC3E}">
        <p14:creationId xmlns:p14="http://schemas.microsoft.com/office/powerpoint/2010/main" val="164915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4953000" y="1454643"/>
            <a:ext cx="4581711" cy="4551303"/>
          </a:xfrm>
        </p:spPr>
        <p:txBody>
          <a:bodyPr>
            <a:noAutofit/>
          </a:bodyPr>
          <a:lstStyle/>
          <a:p>
            <a:pPr algn="l">
              <a:lnSpc>
                <a:spcPct val="100000"/>
              </a:lnSpc>
            </a:pPr>
            <a:r>
              <a:rPr lang="tr-TR" sz="2000" dirty="0">
                <a:solidFill>
                  <a:srgbClr val="5E6737"/>
                </a:solidFill>
                <a:latin typeface="GEOGROTESQUE-LIGHT" panose="02000000000000000000" pitchFamily="2" charset="0"/>
              </a:rPr>
              <a:t>Tohumluk Sosyal Yardımlaşma, Eğitim, Kültür ve Sanat Vakfı”, 2020 yılında sanatçı Pınar Ayhan önderliğinde hayata geçirilmiştir. Vakfın temel amacı, köy ve kırsalda toplumsal, kültürel, ekonomik ve sosyal gelişime yardımcı olmaktır. “Köylü ve kentli birbirinden öğrenmelidir” ülküsüyle çalışmalarına başlayan Vakıf gönüllüleri, öncelikli olarak kırsal kalkınma konusunda geliştirdiği projeleri ile farkındalık yaratarak, kent ve kırsal arasında bir köprü görevi görmeyi amaçlamaktadır.</a:t>
            </a: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2</a:t>
            </a:fld>
            <a:endParaRPr lang="tr-TR"/>
          </a:p>
        </p:txBody>
      </p:sp>
      <p:sp>
        <p:nvSpPr>
          <p:cNvPr id="6" name="Metin kutusu 5">
            <a:extLst>
              <a:ext uri="{FF2B5EF4-FFF2-40B4-BE49-F238E27FC236}">
                <a16:creationId xmlns:a16="http://schemas.microsoft.com/office/drawing/2014/main" id="{C675C21F-7CD3-20B5-F51F-7B49D5E4A9AF}"/>
              </a:ext>
            </a:extLst>
          </p:cNvPr>
          <p:cNvSpPr txBox="1"/>
          <p:nvPr/>
        </p:nvSpPr>
        <p:spPr>
          <a:xfrm>
            <a:off x="4953000" y="685202"/>
            <a:ext cx="4952010"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BİZ KİMİZ?</a:t>
            </a:r>
            <a:endParaRPr lang="tr-TR" sz="4400" dirty="0">
              <a:solidFill>
                <a:srgbClr val="5E6737"/>
              </a:solidFill>
            </a:endParaRPr>
          </a:p>
        </p:txBody>
      </p:sp>
      <p:pic>
        <p:nvPicPr>
          <p:cNvPr id="7" name="Resim 6">
            <a:extLst>
              <a:ext uri="{FF2B5EF4-FFF2-40B4-BE49-F238E27FC236}">
                <a16:creationId xmlns:a16="http://schemas.microsoft.com/office/drawing/2014/main" id="{4EE92A15-BCA0-E5C4-1490-1ECE28E42187}"/>
              </a:ext>
            </a:extLst>
          </p:cNvPr>
          <p:cNvPicPr>
            <a:picLocks noChangeAspect="1"/>
          </p:cNvPicPr>
          <p:nvPr/>
        </p:nvPicPr>
        <p:blipFill>
          <a:blip r:embed="rId2"/>
          <a:stretch>
            <a:fillRect/>
          </a:stretch>
        </p:blipFill>
        <p:spPr>
          <a:xfrm>
            <a:off x="622094" y="0"/>
            <a:ext cx="3928533" cy="6858000"/>
          </a:xfrm>
          <a:prstGeom prst="rect">
            <a:avLst/>
          </a:prstGeom>
        </p:spPr>
      </p:pic>
    </p:spTree>
    <p:extLst>
      <p:ext uri="{BB962C8B-B14F-4D97-AF65-F5344CB8AC3E}">
        <p14:creationId xmlns:p14="http://schemas.microsoft.com/office/powerpoint/2010/main" val="1720999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5287378" y="2223908"/>
            <a:ext cx="3896729" cy="2198251"/>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30-31 Mart 2022 tarihlerinde, Tohumluk Vakfı olarak Ankara’da düzenlenen çok önemli bir etkinliğe katılıyoruz. ATO </a:t>
            </a:r>
            <a:r>
              <a:rPr lang="tr-TR" sz="1800" dirty="0" err="1">
                <a:solidFill>
                  <a:srgbClr val="F6F7ED"/>
                </a:solidFill>
                <a:latin typeface="GEOGROTESQUE-LIGHT" panose="02000000000000000000" pitchFamily="2" charset="0"/>
              </a:rPr>
              <a:t>Congressium’da</a:t>
            </a:r>
            <a:r>
              <a:rPr lang="tr-TR" sz="1800" dirty="0">
                <a:solidFill>
                  <a:srgbClr val="F6F7ED"/>
                </a:solidFill>
                <a:latin typeface="GEOGROTESQUE-LIGHT" panose="02000000000000000000" pitchFamily="2" charset="0"/>
              </a:rPr>
              <a:t> gerçekleşen “Eko İklim </a:t>
            </a:r>
            <a:r>
              <a:rPr lang="tr-TR" sz="1800" dirty="0" err="1">
                <a:solidFill>
                  <a:srgbClr val="F6F7ED"/>
                </a:solidFill>
                <a:latin typeface="GEOGROTESQUE-LIGHT" panose="02000000000000000000" pitchFamily="2" charset="0"/>
              </a:rPr>
              <a:t>Zirvesi”nde</a:t>
            </a:r>
            <a:r>
              <a:rPr lang="tr-TR" sz="1800" dirty="0">
                <a:solidFill>
                  <a:srgbClr val="F6F7ED"/>
                </a:solidFill>
                <a:latin typeface="GEOGROTESQUE-LIGHT" panose="02000000000000000000" pitchFamily="2" charset="0"/>
              </a:rPr>
              <a:t>, Tohumluk Vakfımız da bir </a:t>
            </a:r>
            <a:r>
              <a:rPr lang="tr-TR" sz="1800" dirty="0" err="1">
                <a:solidFill>
                  <a:srgbClr val="F6F7ED"/>
                </a:solidFill>
                <a:latin typeface="GEOGROTESQUE-LIGHT" panose="02000000000000000000" pitchFamily="2" charset="0"/>
              </a:rPr>
              <a:t>stand</a:t>
            </a:r>
            <a:r>
              <a:rPr lang="tr-TR" sz="1800" dirty="0">
                <a:solidFill>
                  <a:srgbClr val="F6F7ED"/>
                </a:solidFill>
                <a:latin typeface="GEOGROTESQUE-LIGHT" panose="02000000000000000000" pitchFamily="2" charset="0"/>
              </a:rPr>
              <a:t> ve iki etkinlik ile yer aldık.</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5287378" y="252663"/>
            <a:ext cx="4077202" cy="1569660"/>
          </a:xfrm>
          <a:prstGeom prst="rect">
            <a:avLst/>
          </a:prstGeom>
          <a:noFill/>
        </p:spPr>
        <p:txBody>
          <a:bodyPr wrap="square">
            <a:spAutoFit/>
          </a:bodyPr>
          <a:lstStyle/>
          <a:p>
            <a:pPr fontAlgn="base"/>
            <a:r>
              <a:rPr lang="tr-TR" sz="3200" cap="all" dirty="0">
                <a:solidFill>
                  <a:srgbClr val="F6F7ED"/>
                </a:solidFill>
                <a:latin typeface="GEOGROTESQUE-MEDIUM" panose="02000000000000000000" pitchFamily="2" charset="0"/>
              </a:rPr>
              <a:t>ULUSLARARASI EKONOMİ VE İKLİM DEĞİŞİKLİĞİ ZİRVESİ</a:t>
            </a:r>
          </a:p>
        </p:txBody>
      </p:sp>
      <p:pic>
        <p:nvPicPr>
          <p:cNvPr id="2050" name="Picture 2">
            <a:extLst>
              <a:ext uri="{FF2B5EF4-FFF2-40B4-BE49-F238E27FC236}">
                <a16:creationId xmlns:a16="http://schemas.microsoft.com/office/drawing/2014/main" id="{898950BC-7AE1-A889-4507-28F5DE2D43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19" b="44927"/>
          <a:stretch/>
        </p:blipFill>
        <p:spPr bwMode="auto">
          <a:xfrm>
            <a:off x="360947" y="252663"/>
            <a:ext cx="4533078" cy="27792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CDB9B36-55FF-4EAE-0FAE-F514330AE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47" y="3164305"/>
            <a:ext cx="3035968" cy="227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375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450054" y="1441856"/>
            <a:ext cx="6494547" cy="3683597"/>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Güzel Dünyanın İklim Elçileriyiz...</a:t>
            </a:r>
          </a:p>
          <a:p>
            <a:pPr marL="0" indent="0">
              <a:lnSpc>
                <a:spcPct val="100000"/>
              </a:lnSpc>
              <a:buNone/>
            </a:pPr>
            <a:r>
              <a:rPr lang="tr-TR" sz="1800" dirty="0">
                <a:solidFill>
                  <a:srgbClr val="F6F7ED"/>
                </a:solidFill>
                <a:latin typeface="GEOGROTESQUE-LIGHT" panose="02000000000000000000" pitchFamily="2" charset="0"/>
              </a:rPr>
              <a:t>Tohumluk Vakfı’nın Millî Eğitim Bakanlığı Ankara İl Milli Eğitim Müdürlüğüne bağlı ilk, orta ve lise düzeyindeki tüm Devlet ve Özel okullardaki öğrencilerin katılımına açık olarak düzenlediği “Güzel Dünyanın İklim Elçileriyiz” konulu resim yarışması gerçekleştirildi.</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450054" y="117850"/>
            <a:ext cx="6317081" cy="1077218"/>
          </a:xfrm>
          <a:prstGeom prst="rect">
            <a:avLst/>
          </a:prstGeom>
          <a:noFill/>
        </p:spPr>
        <p:txBody>
          <a:bodyPr wrap="square">
            <a:spAutoFit/>
          </a:bodyPr>
          <a:lstStyle/>
          <a:p>
            <a:pPr fontAlgn="base"/>
            <a:r>
              <a:rPr lang="tr-TR" sz="3200" cap="all" dirty="0">
                <a:solidFill>
                  <a:srgbClr val="F6F7ED"/>
                </a:solidFill>
                <a:latin typeface="GEOGROTESQUE-MEDIUM" panose="02000000000000000000" pitchFamily="2" charset="0"/>
              </a:rPr>
              <a:t>ULUSLARARASI EKONOMİ VE İKLİM DEĞİŞİKLİĞİ ZİRVESİ</a:t>
            </a:r>
          </a:p>
        </p:txBody>
      </p:sp>
      <p:pic>
        <p:nvPicPr>
          <p:cNvPr id="5122" name="Picture 2">
            <a:extLst>
              <a:ext uri="{FF2B5EF4-FFF2-40B4-BE49-F238E27FC236}">
                <a16:creationId xmlns:a16="http://schemas.microsoft.com/office/drawing/2014/main" id="{EEE48F5A-6066-6B22-EEEB-EDC8293C2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81" y="117850"/>
            <a:ext cx="2927684" cy="29276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titled image">
            <a:extLst>
              <a:ext uri="{FF2B5EF4-FFF2-40B4-BE49-F238E27FC236}">
                <a16:creationId xmlns:a16="http://schemas.microsoft.com/office/drawing/2014/main" id="{EFE83C6D-4301-0D0B-1556-8CBB13DF7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 r="4220"/>
          <a:stretch/>
        </p:blipFill>
        <p:spPr bwMode="auto">
          <a:xfrm>
            <a:off x="336381" y="3197494"/>
            <a:ext cx="3380874" cy="27792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ntitled image">
            <a:extLst>
              <a:ext uri="{FF2B5EF4-FFF2-40B4-BE49-F238E27FC236}">
                <a16:creationId xmlns:a16="http://schemas.microsoft.com/office/drawing/2014/main" id="{AA4EBACD-D4B0-6FD9-126F-B2B985CBF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47"/>
          <a:stretch/>
        </p:blipFill>
        <p:spPr bwMode="auto">
          <a:xfrm>
            <a:off x="4350313" y="3220590"/>
            <a:ext cx="4961230" cy="273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71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4785763" y="1407685"/>
            <a:ext cx="4969042" cy="3746384"/>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Tohumluk Sosyal Yardımlaşma Eğitim Kültür ve Sanat Vakfı'nın İzmir Kemalpaşa Vişneli Köyünde kurduğu Köy Tiyatrosu, Tohumluk Vakfı gönüllüleri Dr. Serra </a:t>
            </a:r>
            <a:r>
              <a:rPr lang="tr-TR" sz="1800" dirty="0" err="1">
                <a:solidFill>
                  <a:srgbClr val="F6F7ED"/>
                </a:solidFill>
                <a:latin typeface="GEOGROTESQUE-LIGHT" panose="02000000000000000000" pitchFamily="2" charset="0"/>
              </a:rPr>
              <a:t>Menekay</a:t>
            </a:r>
            <a:r>
              <a:rPr lang="tr-TR" sz="1800" dirty="0">
                <a:solidFill>
                  <a:srgbClr val="F6F7ED"/>
                </a:solidFill>
                <a:latin typeface="GEOGROTESQUE-LIGHT" panose="02000000000000000000" pitchFamily="2" charset="0"/>
              </a:rPr>
              <a:t> ve Meltem Karabağ'ın birlikte yazdıkları "DÜNYAYI KURTARACAĞIZ!" isimli oyunu, Tohumluk Vakfı gönüllüsü ve Drama öğretmeni Ülker Orhan yönetmenliğinde ve Ümit </a:t>
            </a:r>
            <a:r>
              <a:rPr lang="tr-TR" sz="1800" dirty="0" err="1">
                <a:solidFill>
                  <a:srgbClr val="F6F7ED"/>
                </a:solidFill>
                <a:latin typeface="GEOGROTESQUE-LIGHT" panose="02000000000000000000" pitchFamily="2" charset="0"/>
              </a:rPr>
              <a:t>Özşaşal'ın</a:t>
            </a:r>
            <a:r>
              <a:rPr lang="tr-TR" sz="1800" dirty="0">
                <a:solidFill>
                  <a:srgbClr val="F6F7ED"/>
                </a:solidFill>
                <a:latin typeface="GEOGROTESQUE-LIGHT" panose="02000000000000000000" pitchFamily="2" charset="0"/>
              </a:rPr>
              <a:t> desteği ile ilk kez Eko İklim Zirvesi sırasında sahneye koydu.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4776538" y="84246"/>
            <a:ext cx="4969042" cy="1323439"/>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DÜNYAYI KURTARACAĞIZ!</a:t>
            </a:r>
          </a:p>
        </p:txBody>
      </p:sp>
      <p:pic>
        <p:nvPicPr>
          <p:cNvPr id="6" name="Resim 5">
            <a:extLst>
              <a:ext uri="{FF2B5EF4-FFF2-40B4-BE49-F238E27FC236}">
                <a16:creationId xmlns:a16="http://schemas.microsoft.com/office/drawing/2014/main" id="{FD42731E-9CBF-EFE5-FAA3-0ABE0013545E}"/>
              </a:ext>
            </a:extLst>
          </p:cNvPr>
          <p:cNvPicPr>
            <a:picLocks noChangeAspect="1"/>
          </p:cNvPicPr>
          <p:nvPr/>
        </p:nvPicPr>
        <p:blipFill>
          <a:blip r:embed="rId2"/>
          <a:stretch>
            <a:fillRect/>
          </a:stretch>
        </p:blipFill>
        <p:spPr>
          <a:xfrm>
            <a:off x="261314" y="0"/>
            <a:ext cx="4398508" cy="6157912"/>
          </a:xfrm>
          <a:prstGeom prst="rect">
            <a:avLst/>
          </a:prstGeom>
        </p:spPr>
      </p:pic>
      <p:pic>
        <p:nvPicPr>
          <p:cNvPr id="6148" name="Picture 4" descr="untitled image">
            <a:extLst>
              <a:ext uri="{FF2B5EF4-FFF2-40B4-BE49-F238E27FC236}">
                <a16:creationId xmlns:a16="http://schemas.microsoft.com/office/drawing/2014/main" id="{AD79823E-736D-E940-D4EA-54F6DF4D5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48" b="8010"/>
          <a:stretch/>
        </p:blipFill>
        <p:spPr bwMode="auto">
          <a:xfrm>
            <a:off x="5246180" y="3961901"/>
            <a:ext cx="3861725" cy="206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7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5510463" y="1486316"/>
            <a:ext cx="4190747" cy="4481347"/>
          </a:xfrm>
        </p:spPr>
        <p:txBody>
          <a:bodyPr>
            <a:noAutofit/>
          </a:bodyPr>
          <a:lstStyle/>
          <a:p>
            <a:pPr marL="0" indent="0">
              <a:lnSpc>
                <a:spcPct val="100000"/>
              </a:lnSpc>
              <a:buNone/>
            </a:pPr>
            <a:r>
              <a:rPr lang="tr-TR" sz="1800" dirty="0">
                <a:solidFill>
                  <a:srgbClr val="F6F7ED"/>
                </a:solidFill>
                <a:latin typeface="GEOGROTESQUE-LIGHT" panose="02000000000000000000" pitchFamily="2" charset="0"/>
              </a:rPr>
              <a:t>Tohumluk Vakfı Vişneli Köy Tiyatrosu, Tohumluk Vakfı gönüllüleri Meltem Karabağ ve Serra </a:t>
            </a:r>
            <a:r>
              <a:rPr lang="tr-TR" sz="1800" dirty="0" err="1">
                <a:solidFill>
                  <a:srgbClr val="F6F7ED"/>
                </a:solidFill>
                <a:latin typeface="GEOGROTESQUE-LIGHT" panose="02000000000000000000" pitchFamily="2" charset="0"/>
              </a:rPr>
              <a:t>Menekay</a:t>
            </a:r>
            <a:r>
              <a:rPr lang="tr-TR" sz="1800" dirty="0">
                <a:solidFill>
                  <a:srgbClr val="F6F7ED"/>
                </a:solidFill>
                <a:latin typeface="GEOGROTESQUE-LIGHT" panose="02000000000000000000" pitchFamily="2" charset="0"/>
              </a:rPr>
              <a:t> ‘</a:t>
            </a:r>
            <a:r>
              <a:rPr lang="tr-TR" sz="1800" dirty="0" err="1">
                <a:solidFill>
                  <a:srgbClr val="F6F7ED"/>
                </a:solidFill>
                <a:latin typeface="GEOGROTESQUE-LIGHT" panose="02000000000000000000" pitchFamily="2" charset="0"/>
              </a:rPr>
              <a:t>ın</a:t>
            </a:r>
            <a:r>
              <a:rPr lang="tr-TR" sz="1800" dirty="0">
                <a:solidFill>
                  <a:srgbClr val="F6F7ED"/>
                </a:solidFill>
                <a:latin typeface="GEOGROTESQUE-LIGHT" panose="02000000000000000000" pitchFamily="2" charset="0"/>
              </a:rPr>
              <a:t> birlikte yazdıkları, Ülker Orhan’ın yönettiği, Ümit </a:t>
            </a:r>
            <a:r>
              <a:rPr lang="tr-TR" sz="1800" dirty="0" err="1">
                <a:solidFill>
                  <a:srgbClr val="F6F7ED"/>
                </a:solidFill>
                <a:latin typeface="GEOGROTESQUE-LIGHT" panose="02000000000000000000" pitchFamily="2" charset="0"/>
              </a:rPr>
              <a:t>Özşaşal</a:t>
            </a:r>
            <a:r>
              <a:rPr lang="tr-TR" sz="1800" dirty="0">
                <a:solidFill>
                  <a:srgbClr val="F6F7ED"/>
                </a:solidFill>
                <a:latin typeface="GEOGROTESQUE-LIGHT" panose="02000000000000000000" pitchFamily="2" charset="0"/>
              </a:rPr>
              <a:t> ve Hürmüz </a:t>
            </a:r>
            <a:r>
              <a:rPr lang="tr-TR" sz="1800" dirty="0" err="1">
                <a:solidFill>
                  <a:srgbClr val="F6F7ED"/>
                </a:solidFill>
                <a:latin typeface="GEOGROTESQUE-LIGHT" panose="02000000000000000000" pitchFamily="2" charset="0"/>
              </a:rPr>
              <a:t>Demirezer’in</a:t>
            </a:r>
            <a:r>
              <a:rPr lang="tr-TR" sz="1800" dirty="0">
                <a:solidFill>
                  <a:srgbClr val="F6F7ED"/>
                </a:solidFill>
                <a:latin typeface="GEOGROTESQUE-LIGHT" panose="02000000000000000000" pitchFamily="2" charset="0"/>
              </a:rPr>
              <a:t> destekleriyle sahneye konan “DÜNYAYI KURTARACAĞIZ” adlı oyunu, 12 Mayıs 2022 Perşembe akşamı Kemalpaşa Belediyesi'nin davetlisi olarak Kemalpaşa'da, 13 Mayıs 2022 Cuma akşamı da Bornova Belediyesinin davetlisi olarak Bornova STK Yerleşkesinde sahneledi. İklim krizi, tarım alanlarının yanlış kullanımı, aşırı su tüketimi, çevre felaketleri ve toplumsal cinsiyet eşitsizliğine dikkat çeken oyun izleyicilerden büyük ilgi gördü.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5381124" y="409098"/>
            <a:ext cx="4320087" cy="1077218"/>
          </a:xfrm>
          <a:prstGeom prst="rect">
            <a:avLst/>
          </a:prstGeom>
          <a:noFill/>
        </p:spPr>
        <p:txBody>
          <a:bodyPr wrap="square">
            <a:spAutoFit/>
          </a:bodyPr>
          <a:lstStyle/>
          <a:p>
            <a:pPr fontAlgn="base"/>
            <a:r>
              <a:rPr lang="tr-TR" sz="3200" dirty="0">
                <a:solidFill>
                  <a:srgbClr val="F6F7ED"/>
                </a:solidFill>
                <a:latin typeface="GEOGROTESQUE-MEDIUM" panose="02000000000000000000" pitchFamily="2" charset="0"/>
              </a:rPr>
              <a:t>VİŞNELİ KÖY TİYATROSU TURNEYE ÇIKTI</a:t>
            </a:r>
          </a:p>
        </p:txBody>
      </p:sp>
      <p:pic>
        <p:nvPicPr>
          <p:cNvPr id="4" name="Resim 3">
            <a:extLst>
              <a:ext uri="{FF2B5EF4-FFF2-40B4-BE49-F238E27FC236}">
                <a16:creationId xmlns:a16="http://schemas.microsoft.com/office/drawing/2014/main" id="{C7F8C07B-5C84-C54C-EFCA-24C1CAE76DF4}"/>
              </a:ext>
            </a:extLst>
          </p:cNvPr>
          <p:cNvPicPr>
            <a:picLocks noChangeAspect="1"/>
          </p:cNvPicPr>
          <p:nvPr/>
        </p:nvPicPr>
        <p:blipFill>
          <a:blip r:embed="rId2"/>
          <a:stretch>
            <a:fillRect/>
          </a:stretch>
        </p:blipFill>
        <p:spPr>
          <a:xfrm>
            <a:off x="204789" y="595563"/>
            <a:ext cx="5075874" cy="5075874"/>
          </a:xfrm>
          <a:prstGeom prst="rect">
            <a:avLst/>
          </a:prstGeom>
        </p:spPr>
      </p:pic>
    </p:spTree>
    <p:extLst>
      <p:ext uri="{BB962C8B-B14F-4D97-AF65-F5344CB8AC3E}">
        <p14:creationId xmlns:p14="http://schemas.microsoft.com/office/powerpoint/2010/main" val="59658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4648110" y="1362925"/>
            <a:ext cx="4910318" cy="4132149"/>
          </a:xfrm>
        </p:spPr>
        <p:txBody>
          <a:bodyPr>
            <a:noAutofit/>
          </a:bodyPr>
          <a:lstStyle/>
          <a:p>
            <a:pPr marL="0" indent="0" algn="ctr">
              <a:lnSpc>
                <a:spcPct val="150000"/>
              </a:lnSpc>
              <a:buNone/>
            </a:pPr>
            <a:r>
              <a:rPr lang="tr-TR" sz="2000" i="1" dirty="0">
                <a:solidFill>
                  <a:srgbClr val="F6F7ED"/>
                </a:solidFill>
                <a:latin typeface="GEOGROTESQUE-REGULARITALIC" panose="02000000000000000000" pitchFamily="2" charset="0"/>
              </a:rPr>
              <a:t>Kırsal yaşamın tüm gereksinimlerini bir bütün olarak değerlendirip fayda sağlamayı amaçlayan “Tohumluk Sosyal Yardımlaşma, Eğitim, Kültür ve Sanat Vakfı”, logosunda yer alan karahindibadan güç almakta ve bugün ülkemizin birçok köyünde bıraktığı tohumların yıllar sonra tüm ülkeye yayılacağına inanarak çalışmalarını sürdürmektedir. </a:t>
            </a:r>
          </a:p>
        </p:txBody>
      </p:sp>
      <p:pic>
        <p:nvPicPr>
          <p:cNvPr id="4" name="Resim 3">
            <a:extLst>
              <a:ext uri="{FF2B5EF4-FFF2-40B4-BE49-F238E27FC236}">
                <a16:creationId xmlns:a16="http://schemas.microsoft.com/office/drawing/2014/main" id="{C5576F63-7C29-B3E7-4127-C6605CA9BD05}"/>
              </a:ext>
            </a:extLst>
          </p:cNvPr>
          <p:cNvPicPr>
            <a:picLocks noChangeAspect="1"/>
          </p:cNvPicPr>
          <p:nvPr/>
        </p:nvPicPr>
        <p:blipFill rotWithShape="1">
          <a:blip r:embed="rId2"/>
          <a:srcRect l="11011" r="10853"/>
          <a:stretch/>
        </p:blipFill>
        <p:spPr>
          <a:xfrm>
            <a:off x="347572" y="0"/>
            <a:ext cx="4114800" cy="6858000"/>
          </a:xfrm>
          <a:prstGeom prst="rect">
            <a:avLst/>
          </a:prstGeom>
        </p:spPr>
      </p:pic>
    </p:spTree>
    <p:extLst>
      <p:ext uri="{BB962C8B-B14F-4D97-AF65-F5344CB8AC3E}">
        <p14:creationId xmlns:p14="http://schemas.microsoft.com/office/powerpoint/2010/main" val="252390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63FE26D-F665-2B39-ED80-7E6ADF4B2B7D}"/>
              </a:ext>
            </a:extLst>
          </p:cNvPr>
          <p:cNvSpPr/>
          <p:nvPr/>
        </p:nvSpPr>
        <p:spPr>
          <a:xfrm>
            <a:off x="0" y="0"/>
            <a:ext cx="9906000" cy="6215063"/>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720D2364-8428-FD5A-5D86-D4529471CE3E}"/>
              </a:ext>
            </a:extLst>
          </p:cNvPr>
          <p:cNvSpPr txBox="1"/>
          <p:nvPr/>
        </p:nvSpPr>
        <p:spPr>
          <a:xfrm>
            <a:off x="356260" y="3764191"/>
            <a:ext cx="7373278" cy="2308324"/>
          </a:xfrm>
          <a:prstGeom prst="rect">
            <a:avLst/>
          </a:prstGeom>
          <a:noFill/>
        </p:spPr>
        <p:txBody>
          <a:bodyPr wrap="square" rtlCol="0">
            <a:spAutoFit/>
          </a:bodyPr>
          <a:lstStyle/>
          <a:p>
            <a:r>
              <a:rPr lang="tr-TR" sz="7200" dirty="0">
                <a:solidFill>
                  <a:srgbClr val="F6F7ED"/>
                </a:solidFill>
                <a:latin typeface="Geogrotesque Rg" panose="02000000000000000000" pitchFamily="2" charset="0"/>
              </a:rPr>
              <a:t>MARKA İŞBİRLİKLERİ</a:t>
            </a:r>
          </a:p>
        </p:txBody>
      </p:sp>
    </p:spTree>
    <p:extLst>
      <p:ext uri="{BB962C8B-B14F-4D97-AF65-F5344CB8AC3E}">
        <p14:creationId xmlns:p14="http://schemas.microsoft.com/office/powerpoint/2010/main" val="381900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4403558" y="1248226"/>
            <a:ext cx="5297744" cy="4890862"/>
          </a:xfrm>
        </p:spPr>
        <p:txBody>
          <a:bodyPr>
            <a:noAutofit/>
          </a:bodyPr>
          <a:lstStyle/>
          <a:p>
            <a:pPr marL="0" indent="0">
              <a:lnSpc>
                <a:spcPct val="100000"/>
              </a:lnSpc>
              <a:buNone/>
            </a:pPr>
            <a:r>
              <a:rPr lang="tr-TR" sz="2000" dirty="0">
                <a:solidFill>
                  <a:srgbClr val="F6F7ED"/>
                </a:solidFill>
                <a:latin typeface="GEOGROTESQUE-REGULARITALIC" panose="02000000000000000000" pitchFamily="2" charset="0"/>
              </a:rPr>
              <a:t>Küresel ısınma ve iklim değişikliği olgusunun dünyamız ve ülkemiz üzerindeki olumsuz etkilerine dikkat çekmek, çağdaş sanat yoluyla farkındalık yaratmak amacıyla 8. Art Ankara Çağdaş Sanat Fuarı’nda “İklim değişikliği ve Kadın” temasıyla Tohumluk Vakfımızın standında Vakfımızın faaliyetlerini destekleyen iki sanatçımızın eserleriyle bir sergi düzenlenmiştir. </a:t>
            </a:r>
          </a:p>
          <a:p>
            <a:pPr marL="0" indent="0">
              <a:lnSpc>
                <a:spcPct val="100000"/>
              </a:lnSpc>
              <a:buNone/>
            </a:pPr>
            <a:r>
              <a:rPr lang="tr-TR" sz="2000" dirty="0">
                <a:solidFill>
                  <a:srgbClr val="F6F7ED"/>
                </a:solidFill>
                <a:latin typeface="GEOGROTESQUE-REGULARITALIC" panose="02000000000000000000" pitchFamily="2" charset="0"/>
              </a:rPr>
              <a:t>“İklim Değişikliği ve Kadın” temasıyla </a:t>
            </a:r>
            <a:r>
              <a:rPr lang="tr-TR" sz="2000" dirty="0" err="1">
                <a:solidFill>
                  <a:srgbClr val="F6F7ED"/>
                </a:solidFill>
                <a:latin typeface="GEOGROTESQUE-REGULARITALIC" panose="02000000000000000000" pitchFamily="2" charset="0"/>
              </a:rPr>
              <a:t>Ahter</a:t>
            </a:r>
            <a:r>
              <a:rPr lang="tr-TR" sz="2000" dirty="0">
                <a:solidFill>
                  <a:srgbClr val="F6F7ED"/>
                </a:solidFill>
                <a:latin typeface="GEOGROTESQUE-REGULARITALIC" panose="02000000000000000000" pitchFamily="2" charset="0"/>
              </a:rPr>
              <a:t> Bademli </a:t>
            </a:r>
            <a:r>
              <a:rPr lang="tr-TR" sz="2000" dirty="0" err="1">
                <a:solidFill>
                  <a:srgbClr val="F6F7ED"/>
                </a:solidFill>
                <a:latin typeface="GEOGROTESQUE-REGULARITALIC" panose="02000000000000000000" pitchFamily="2" charset="0"/>
              </a:rPr>
              <a:t>Kıral</a:t>
            </a:r>
            <a:r>
              <a:rPr lang="tr-TR" sz="2000" dirty="0">
                <a:solidFill>
                  <a:srgbClr val="F6F7ED"/>
                </a:solidFill>
                <a:latin typeface="GEOGROTESQUE-REGULARITALIC" panose="02000000000000000000" pitchFamily="2" charset="0"/>
              </a:rPr>
              <a:t> küratörlüğünde düzenlediğimiz sergide Aslı </a:t>
            </a:r>
            <a:r>
              <a:rPr lang="tr-TR" sz="2000" dirty="0" err="1">
                <a:solidFill>
                  <a:srgbClr val="F6F7ED"/>
                </a:solidFill>
                <a:latin typeface="GEOGROTESQUE-REGULARITALIC" panose="02000000000000000000" pitchFamily="2" charset="0"/>
              </a:rPr>
              <a:t>Sinman</a:t>
            </a:r>
            <a:r>
              <a:rPr lang="tr-TR" sz="2000" dirty="0">
                <a:solidFill>
                  <a:srgbClr val="F6F7ED"/>
                </a:solidFill>
                <a:latin typeface="GEOGROTESQUE-REGULARITALIC" panose="02000000000000000000" pitchFamily="2" charset="0"/>
              </a:rPr>
              <a:t> ve Aykut Öz küresel iklim değişikliği ve kadın temasına sanatçı duyarlılığıyla yaklaşmakta ve eleştirel bakış açısıyla eserlerini yorumlamaktadırlar.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4403558" y="334191"/>
            <a:ext cx="4843553" cy="769441"/>
          </a:xfrm>
          <a:prstGeom prst="rect">
            <a:avLst/>
          </a:prstGeom>
          <a:noFill/>
        </p:spPr>
        <p:txBody>
          <a:bodyPr wrap="square">
            <a:spAutoFit/>
          </a:bodyPr>
          <a:lstStyle/>
          <a:p>
            <a:r>
              <a:rPr lang="tr-TR" sz="4400" dirty="0">
                <a:solidFill>
                  <a:srgbClr val="F6F7ED"/>
                </a:solidFill>
                <a:latin typeface="GEOGROTESQUE-MEDIUM" panose="02000000000000000000" pitchFamily="2" charset="0"/>
              </a:rPr>
              <a:t>ART ANKARA</a:t>
            </a:r>
            <a:endParaRPr lang="tr-TR" sz="4400" dirty="0">
              <a:solidFill>
                <a:srgbClr val="F6F7ED"/>
              </a:solidFill>
            </a:endParaRPr>
          </a:p>
        </p:txBody>
      </p:sp>
      <p:pic>
        <p:nvPicPr>
          <p:cNvPr id="10242" name="Picture 2" descr="untitled image">
            <a:extLst>
              <a:ext uri="{FF2B5EF4-FFF2-40B4-BE49-F238E27FC236}">
                <a16:creationId xmlns:a16="http://schemas.microsoft.com/office/drawing/2014/main" id="{38D9A10D-367F-FBC5-50D0-412D4A94C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78" y="334191"/>
            <a:ext cx="3892576" cy="542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7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27</a:t>
            </a:fld>
            <a:endParaRPr lang="tr-TR"/>
          </a:p>
        </p:txBody>
      </p:sp>
      <p:sp>
        <p:nvSpPr>
          <p:cNvPr id="6" name="Metin kutusu 5">
            <a:extLst>
              <a:ext uri="{FF2B5EF4-FFF2-40B4-BE49-F238E27FC236}">
                <a16:creationId xmlns:a16="http://schemas.microsoft.com/office/drawing/2014/main" id="{AE1F18F9-0449-35FB-0ABB-66F590E23A30}"/>
              </a:ext>
            </a:extLst>
          </p:cNvPr>
          <p:cNvSpPr txBox="1"/>
          <p:nvPr/>
        </p:nvSpPr>
        <p:spPr>
          <a:xfrm>
            <a:off x="4029075" y="274236"/>
            <a:ext cx="4473179"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SANATÇILARIMIZ</a:t>
            </a:r>
            <a:endParaRPr lang="tr-TR" sz="4400" dirty="0">
              <a:solidFill>
                <a:srgbClr val="5E6737"/>
              </a:solidFill>
            </a:endParaRPr>
          </a:p>
        </p:txBody>
      </p:sp>
      <p:sp>
        <p:nvSpPr>
          <p:cNvPr id="7" name="Alt Başlık 2">
            <a:extLst>
              <a:ext uri="{FF2B5EF4-FFF2-40B4-BE49-F238E27FC236}">
                <a16:creationId xmlns:a16="http://schemas.microsoft.com/office/drawing/2014/main" id="{2D314331-E167-6785-F439-D76442598547}"/>
              </a:ext>
            </a:extLst>
          </p:cNvPr>
          <p:cNvSpPr txBox="1">
            <a:spLocks/>
          </p:cNvSpPr>
          <p:nvPr/>
        </p:nvSpPr>
        <p:spPr>
          <a:xfrm>
            <a:off x="4029075" y="1082179"/>
            <a:ext cx="5643563" cy="4850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dirty="0">
                <a:solidFill>
                  <a:srgbClr val="5E6737"/>
                </a:solidFill>
                <a:latin typeface="GEOGROTESQUE-LIGHT" panose="02000000000000000000" pitchFamily="2" charset="0"/>
              </a:rPr>
              <a:t>Sanatçı Aslı </a:t>
            </a:r>
            <a:r>
              <a:rPr lang="tr-TR" sz="1800" dirty="0" err="1">
                <a:solidFill>
                  <a:srgbClr val="5E6737"/>
                </a:solidFill>
                <a:latin typeface="GEOGROTESQUE-LIGHT" panose="02000000000000000000" pitchFamily="2" charset="0"/>
              </a:rPr>
              <a:t>Sinman</a:t>
            </a:r>
            <a:r>
              <a:rPr lang="tr-TR" sz="1800" dirty="0">
                <a:solidFill>
                  <a:srgbClr val="5E6737"/>
                </a:solidFill>
                <a:latin typeface="GEOGROTESQUE-LIGHT" panose="02000000000000000000" pitchFamily="2" charset="0"/>
              </a:rPr>
              <a:t>, doğanın ekolojik dengesine verilen zararın ötesinde insan ilişkilerinde ve toplumlararası diyaloglarda kaybedilen kaliteye de dikkat çekerken doğamızdan ve bilincimizden yitirdiklerimizi telafi etme konusunda eleştirel bir bakış açısı ve bir çeşit arınma süreci öneriyor. Aslı </a:t>
            </a:r>
            <a:r>
              <a:rPr lang="tr-TR" sz="1800" dirty="0" err="1">
                <a:solidFill>
                  <a:srgbClr val="5E6737"/>
                </a:solidFill>
                <a:latin typeface="GEOGROTESQUE-LIGHT" panose="02000000000000000000" pitchFamily="2" charset="0"/>
              </a:rPr>
              <a:t>Sinman</a:t>
            </a:r>
            <a:r>
              <a:rPr lang="tr-TR" sz="1800" dirty="0">
                <a:solidFill>
                  <a:srgbClr val="5E6737"/>
                </a:solidFill>
                <a:latin typeface="GEOGROTESQUE-LIGHT" panose="02000000000000000000" pitchFamily="2" charset="0"/>
              </a:rPr>
              <a:t> iklim değişikliği olgusunun yansımaları olan “yanma”, “erime” ve “çatlama” etkilerinin “bir seri fonksiyonel sanat işleri” üzerindeki yorumları ile, bizi sihirli bir ayna etkisiyle “en sonunda” kendimizi bulacağımız rahatsız edici senaryo ile buluşturuyor... </a:t>
            </a:r>
          </a:p>
          <a:p>
            <a:pPr marL="0" indent="0">
              <a:buNone/>
            </a:pPr>
            <a:r>
              <a:rPr lang="tr-TR" sz="1800" dirty="0">
                <a:solidFill>
                  <a:srgbClr val="5E6737"/>
                </a:solidFill>
                <a:latin typeface="GEOGROTESQUE-LIGHT" panose="02000000000000000000" pitchFamily="2" charset="0"/>
              </a:rPr>
              <a:t>Sanatçı Aykut Öz ise, hakim ekonomik düzenin neden olduğu küresel ısınma olgusunun dünyayı bir cehenneme çevirmeye devam ettiğini vurguluyor ve “küresel cehennem” teması altında </a:t>
            </a:r>
            <a:r>
              <a:rPr lang="tr-TR" sz="1800" dirty="0" err="1">
                <a:solidFill>
                  <a:srgbClr val="5E6737"/>
                </a:solidFill>
                <a:latin typeface="GEOGROTESQUE-LIGHT" panose="02000000000000000000" pitchFamily="2" charset="0"/>
              </a:rPr>
              <a:t>Rodin</a:t>
            </a:r>
            <a:r>
              <a:rPr lang="tr-TR" sz="1800" dirty="0">
                <a:solidFill>
                  <a:srgbClr val="5E6737"/>
                </a:solidFill>
                <a:latin typeface="GEOGROTESQUE-LIGHT" panose="02000000000000000000" pitchFamily="2" charset="0"/>
              </a:rPr>
              <a:t> ve </a:t>
            </a:r>
            <a:r>
              <a:rPr lang="tr-TR" sz="1800" dirty="0" err="1">
                <a:solidFill>
                  <a:srgbClr val="5E6737"/>
                </a:solidFill>
                <a:latin typeface="GEOGROTESQUE-LIGHT" panose="02000000000000000000" pitchFamily="2" charset="0"/>
              </a:rPr>
              <a:t>Dante’ye</a:t>
            </a:r>
            <a:r>
              <a:rPr lang="tr-TR" sz="1800" dirty="0">
                <a:solidFill>
                  <a:srgbClr val="5E6737"/>
                </a:solidFill>
                <a:latin typeface="GEOGROTESQUE-LIGHT" panose="02000000000000000000" pitchFamily="2" charset="0"/>
              </a:rPr>
              <a:t> atıflar yaparak eserlerini oluşturuyor. </a:t>
            </a:r>
            <a:r>
              <a:rPr lang="tr-TR" sz="1800" dirty="0" err="1">
                <a:solidFill>
                  <a:srgbClr val="5E6737"/>
                </a:solidFill>
                <a:latin typeface="GEOGROTESQUE-LIGHT" panose="02000000000000000000" pitchFamily="2" charset="0"/>
              </a:rPr>
              <a:t>Sergi’de</a:t>
            </a:r>
            <a:r>
              <a:rPr lang="tr-TR" sz="1800" dirty="0">
                <a:solidFill>
                  <a:srgbClr val="5E6737"/>
                </a:solidFill>
                <a:latin typeface="GEOGROTESQUE-LIGHT" panose="02000000000000000000" pitchFamily="2" charset="0"/>
              </a:rPr>
              <a:t> tüketim merkezli yaşam tarzı, insanoğlunun yaşam dengesine etkisi, iklim değişikliği gibi konuları odağına alan Aykut Öz; “Güneşin Sustuğu Yer”, “Cehennem Kapısı” isimli eserleri ve video art çalışmasıyla izleyenlerle buluşacak.</a:t>
            </a:r>
          </a:p>
        </p:txBody>
      </p:sp>
      <p:pic>
        <p:nvPicPr>
          <p:cNvPr id="13314" name="Picture 2" descr="untitled image">
            <a:extLst>
              <a:ext uri="{FF2B5EF4-FFF2-40B4-BE49-F238E27FC236}">
                <a16:creationId xmlns:a16="http://schemas.microsoft.com/office/drawing/2014/main" id="{5C511195-7D05-EA46-C8D3-F18FCA44A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475827"/>
            <a:ext cx="3326481" cy="249053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ntitled image">
            <a:extLst>
              <a:ext uri="{FF2B5EF4-FFF2-40B4-BE49-F238E27FC236}">
                <a16:creationId xmlns:a16="http://schemas.microsoft.com/office/drawing/2014/main" id="{AD6CF652-E744-F002-B526-1D7696A7D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178378"/>
            <a:ext cx="3326481" cy="24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57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4403558" y="1248226"/>
            <a:ext cx="5297744" cy="4890862"/>
          </a:xfrm>
        </p:spPr>
        <p:txBody>
          <a:bodyPr>
            <a:noAutofit/>
          </a:bodyPr>
          <a:lstStyle/>
          <a:p>
            <a:pPr marL="0" indent="0">
              <a:lnSpc>
                <a:spcPct val="100000"/>
              </a:lnSpc>
              <a:buNone/>
            </a:pPr>
            <a:r>
              <a:rPr lang="tr-TR" sz="2000" dirty="0">
                <a:solidFill>
                  <a:srgbClr val="F6F7ED"/>
                </a:solidFill>
                <a:latin typeface="GEOGROTESQUE-REGULARITALIC" panose="02000000000000000000" pitchFamily="2" charset="0"/>
              </a:rPr>
              <a:t>Diğer bir etkinlik de Tohumluk Başkanı Pınar Ayhan </a:t>
            </a:r>
            <a:r>
              <a:rPr lang="tr-TR" sz="2000" dirty="0" err="1">
                <a:solidFill>
                  <a:srgbClr val="F6F7ED"/>
                </a:solidFill>
                <a:latin typeface="GEOGROTESQUE-REGULARITALIC" panose="02000000000000000000" pitchFamily="2" charset="0"/>
              </a:rPr>
              <a:t>yönderliğinde</a:t>
            </a:r>
            <a:r>
              <a:rPr lang="tr-TR" sz="2000" dirty="0">
                <a:solidFill>
                  <a:srgbClr val="F6F7ED"/>
                </a:solidFill>
                <a:latin typeface="GEOGROTESQUE-REGULARITALIC" panose="02000000000000000000" pitchFamily="2" charset="0"/>
              </a:rPr>
              <a:t> gerçekleşen SANATTA İKLİM KRİZİ VE KURAKLIK" başlıklı panel idi. </a:t>
            </a:r>
          </a:p>
          <a:p>
            <a:pPr marL="0" indent="0">
              <a:lnSpc>
                <a:spcPct val="100000"/>
              </a:lnSpc>
              <a:buNone/>
            </a:pPr>
            <a:r>
              <a:rPr lang="tr-TR" sz="2000" dirty="0">
                <a:solidFill>
                  <a:srgbClr val="F6F7ED"/>
                </a:solidFill>
                <a:latin typeface="GEOGROTESQUE-REGULARITALIC" panose="02000000000000000000" pitchFamily="2" charset="0"/>
              </a:rPr>
              <a:t>Panelde sunum yapan konuşmacılarımız: </a:t>
            </a:r>
          </a:p>
          <a:p>
            <a:pPr marL="0" indent="0">
              <a:lnSpc>
                <a:spcPct val="100000"/>
              </a:lnSpc>
              <a:buNone/>
            </a:pPr>
            <a:r>
              <a:rPr lang="tr-TR" sz="2000" dirty="0">
                <a:solidFill>
                  <a:srgbClr val="F6F7ED"/>
                </a:solidFill>
                <a:latin typeface="GEOGROTESQUE-REGULARITALIC" panose="02000000000000000000" pitchFamily="2" charset="0"/>
              </a:rPr>
              <a:t>HALİL İBRAHİM YILMAZ (ANKARA KENT KONSEYİ BAŞKANI, ATO BAŞKAN YARDIMCISI) </a:t>
            </a:r>
          </a:p>
          <a:p>
            <a:pPr marL="0" indent="0">
              <a:lnSpc>
                <a:spcPct val="100000"/>
              </a:lnSpc>
              <a:buNone/>
            </a:pPr>
            <a:r>
              <a:rPr lang="tr-TR" sz="2000" dirty="0">
                <a:solidFill>
                  <a:srgbClr val="F6F7ED"/>
                </a:solidFill>
                <a:latin typeface="GEOGROTESQUE-REGULARITALIC" panose="02000000000000000000" pitchFamily="2" charset="0"/>
              </a:rPr>
              <a:t>ASLI SİNMAN KUTLUAY (RESSAM VE DÜZENLEME SANATÇISI)</a:t>
            </a:r>
          </a:p>
          <a:p>
            <a:pPr marL="0" indent="0">
              <a:lnSpc>
                <a:spcPct val="100000"/>
              </a:lnSpc>
              <a:buNone/>
            </a:pPr>
            <a:r>
              <a:rPr lang="tr-TR" sz="2000" dirty="0">
                <a:solidFill>
                  <a:srgbClr val="F6F7ED"/>
                </a:solidFill>
                <a:latin typeface="GEOGROTESQUE-REGULARITALIC" panose="02000000000000000000" pitchFamily="2" charset="0"/>
              </a:rPr>
              <a:t>AYKUT ÖZ (HEYKELTIRAŞ)</a:t>
            </a:r>
          </a:p>
          <a:p>
            <a:pPr marL="0" indent="0">
              <a:lnSpc>
                <a:spcPct val="100000"/>
              </a:lnSpc>
              <a:buNone/>
            </a:pPr>
            <a:r>
              <a:rPr lang="tr-TR" sz="2000" dirty="0">
                <a:solidFill>
                  <a:srgbClr val="F6F7ED"/>
                </a:solidFill>
                <a:latin typeface="GEOGROTESQUE-REGULARITALIC" panose="02000000000000000000" pitchFamily="2" charset="0"/>
              </a:rPr>
              <a:t>BÜLENT DURMAZ (TİYATRO SANATÇISI)</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4403558" y="334191"/>
            <a:ext cx="4843553" cy="769441"/>
          </a:xfrm>
          <a:prstGeom prst="rect">
            <a:avLst/>
          </a:prstGeom>
          <a:noFill/>
        </p:spPr>
        <p:txBody>
          <a:bodyPr wrap="square">
            <a:spAutoFit/>
          </a:bodyPr>
          <a:lstStyle/>
          <a:p>
            <a:r>
              <a:rPr lang="tr-TR" sz="4400" dirty="0">
                <a:solidFill>
                  <a:srgbClr val="F6F7ED"/>
                </a:solidFill>
                <a:latin typeface="GEOGROTESQUE-MEDIUM" panose="02000000000000000000" pitchFamily="2" charset="0"/>
              </a:rPr>
              <a:t>ART ANKARA</a:t>
            </a:r>
            <a:endParaRPr lang="tr-TR" sz="4400" dirty="0">
              <a:solidFill>
                <a:srgbClr val="F6F7ED"/>
              </a:solidFill>
            </a:endParaRPr>
          </a:p>
        </p:txBody>
      </p:sp>
      <p:pic>
        <p:nvPicPr>
          <p:cNvPr id="12290" name="Picture 2" descr="untitled image">
            <a:extLst>
              <a:ext uri="{FF2B5EF4-FFF2-40B4-BE49-F238E27FC236}">
                <a16:creationId xmlns:a16="http://schemas.microsoft.com/office/drawing/2014/main" id="{B2FC9A13-1C66-6E61-E6C0-27B27C2E0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85" y="553452"/>
            <a:ext cx="3642277" cy="507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6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29</a:t>
            </a:fld>
            <a:endParaRPr lang="tr-TR"/>
          </a:p>
        </p:txBody>
      </p:sp>
      <p:sp>
        <p:nvSpPr>
          <p:cNvPr id="6" name="Metin kutusu 5">
            <a:extLst>
              <a:ext uri="{FF2B5EF4-FFF2-40B4-BE49-F238E27FC236}">
                <a16:creationId xmlns:a16="http://schemas.microsoft.com/office/drawing/2014/main" id="{AE1F18F9-0449-35FB-0ABB-66F590E23A30}"/>
              </a:ext>
            </a:extLst>
          </p:cNvPr>
          <p:cNvSpPr txBox="1"/>
          <p:nvPr/>
        </p:nvSpPr>
        <p:spPr>
          <a:xfrm>
            <a:off x="0" y="483322"/>
            <a:ext cx="9906000" cy="769441"/>
          </a:xfrm>
          <a:prstGeom prst="rect">
            <a:avLst/>
          </a:prstGeom>
          <a:noFill/>
        </p:spPr>
        <p:txBody>
          <a:bodyPr wrap="square">
            <a:spAutoFit/>
          </a:bodyPr>
          <a:lstStyle/>
          <a:p>
            <a:pPr algn="ctr"/>
            <a:r>
              <a:rPr lang="tr-TR" sz="4400" dirty="0">
                <a:solidFill>
                  <a:srgbClr val="5E6737"/>
                </a:solidFill>
                <a:latin typeface="GEOGROTESQUE-MEDIUM" panose="02000000000000000000" pitchFamily="2" charset="0"/>
              </a:rPr>
              <a:t>ART ANKARA SPONSORLUĞU</a:t>
            </a:r>
            <a:endParaRPr lang="tr-TR" sz="4400" dirty="0">
              <a:solidFill>
                <a:srgbClr val="5E6737"/>
              </a:solidFill>
            </a:endParaRPr>
          </a:p>
        </p:txBody>
      </p:sp>
      <p:sp>
        <p:nvSpPr>
          <p:cNvPr id="7" name="Alt Başlık 2">
            <a:extLst>
              <a:ext uri="{FF2B5EF4-FFF2-40B4-BE49-F238E27FC236}">
                <a16:creationId xmlns:a16="http://schemas.microsoft.com/office/drawing/2014/main" id="{2D314331-E167-6785-F439-D76442598547}"/>
              </a:ext>
            </a:extLst>
          </p:cNvPr>
          <p:cNvSpPr txBox="1">
            <a:spLocks/>
          </p:cNvSpPr>
          <p:nvPr/>
        </p:nvSpPr>
        <p:spPr>
          <a:xfrm>
            <a:off x="626268" y="1505401"/>
            <a:ext cx="8653463" cy="4352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tr-TR" sz="2000" dirty="0">
                <a:solidFill>
                  <a:srgbClr val="5E6737"/>
                </a:solidFill>
                <a:latin typeface="GEOGROTESQUE-LIGHT" panose="02000000000000000000" pitchFamily="2" charset="0"/>
              </a:rPr>
              <a:t>SPONSOR LOGOSUNUN, ETKİNLİĞE AİT VAKFIN KATALOG, BROŞÜR GİBİ TÜM BASILI MALZEMELERİNDE VE GRAFİK TASARIM UYGULAMALARINDA YER ALMASI</a:t>
            </a:r>
          </a:p>
          <a:p>
            <a:pPr>
              <a:lnSpc>
                <a:spcPct val="100000"/>
              </a:lnSpc>
            </a:pPr>
            <a:endParaRPr lang="tr-TR" sz="2000" dirty="0">
              <a:solidFill>
                <a:srgbClr val="5E6737"/>
              </a:solidFill>
              <a:latin typeface="GEOGROTESQUE-LIGHT" panose="02000000000000000000" pitchFamily="2" charset="0"/>
            </a:endParaRPr>
          </a:p>
          <a:p>
            <a:pPr>
              <a:lnSpc>
                <a:spcPct val="100000"/>
              </a:lnSpc>
            </a:pPr>
            <a:r>
              <a:rPr lang="tr-TR" sz="2000" dirty="0">
                <a:solidFill>
                  <a:srgbClr val="5E6737"/>
                </a:solidFill>
                <a:latin typeface="GEOGROTESQUE-LIGHT" panose="02000000000000000000" pitchFamily="2" charset="0"/>
              </a:rPr>
              <a:t>VAKFIN RESMİ WEB SİTESİNDE SPONSOR LOGOSUNUN YER ALMASI VE SPONSORUN KENDİ WEB SİTESİNE LINK VERİLMESİ. </a:t>
            </a:r>
          </a:p>
          <a:p>
            <a:pPr>
              <a:lnSpc>
                <a:spcPct val="100000"/>
              </a:lnSpc>
            </a:pPr>
            <a:endParaRPr lang="tr-TR" sz="2000" dirty="0">
              <a:solidFill>
                <a:srgbClr val="5E6737"/>
              </a:solidFill>
              <a:latin typeface="GEOGROTESQUE-LIGHT" panose="02000000000000000000" pitchFamily="2" charset="0"/>
            </a:endParaRPr>
          </a:p>
          <a:p>
            <a:pPr>
              <a:lnSpc>
                <a:spcPct val="100000"/>
              </a:lnSpc>
            </a:pPr>
            <a:r>
              <a:rPr lang="tr-TR" sz="2000" dirty="0">
                <a:solidFill>
                  <a:srgbClr val="5E6737"/>
                </a:solidFill>
                <a:latin typeface="GEOGROTESQUE-LIGHT" panose="02000000000000000000" pitchFamily="2" charset="0"/>
              </a:rPr>
              <a:t>ART ANKARA ETKİNLİKLERİNDE MARKA İLE İLGİLİ BROŞÜR VE ETKİNLİK KONSEPTİNE UYGUN PROMOSYONEL ÜRÜN YERLEŞTİRME.</a:t>
            </a:r>
          </a:p>
          <a:p>
            <a:pPr>
              <a:lnSpc>
                <a:spcPct val="100000"/>
              </a:lnSpc>
            </a:pPr>
            <a:endParaRPr lang="tr-TR" sz="2000" dirty="0">
              <a:solidFill>
                <a:srgbClr val="5E6737"/>
              </a:solidFill>
              <a:latin typeface="GEOGROTESQUE-LIGHT" panose="02000000000000000000" pitchFamily="2" charset="0"/>
            </a:endParaRPr>
          </a:p>
          <a:p>
            <a:pPr>
              <a:lnSpc>
                <a:spcPct val="100000"/>
              </a:lnSpc>
            </a:pPr>
            <a:r>
              <a:rPr lang="tr-TR" sz="2000" dirty="0">
                <a:solidFill>
                  <a:srgbClr val="5E6737"/>
                </a:solidFill>
                <a:latin typeface="GEOGROTESQUE-LIGHT" panose="02000000000000000000" pitchFamily="2" charset="0"/>
              </a:rPr>
              <a:t>VAKIF SOSYAL MEDYA KANALLARINDA ART ANKARA MARKA İŞBİRLİKTELİĞİNİ ANLATAN, POST VE HİKAYE PAYLAŞIMLARI</a:t>
            </a:r>
          </a:p>
        </p:txBody>
      </p:sp>
    </p:spTree>
    <p:extLst>
      <p:ext uri="{BB962C8B-B14F-4D97-AF65-F5344CB8AC3E}">
        <p14:creationId xmlns:p14="http://schemas.microsoft.com/office/powerpoint/2010/main" val="159011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511629" y="1252763"/>
            <a:ext cx="5817919" cy="4551303"/>
          </a:xfrm>
        </p:spPr>
        <p:txBody>
          <a:bodyPr>
            <a:noAutofit/>
          </a:bodyPr>
          <a:lstStyle/>
          <a:p>
            <a:pPr algn="l">
              <a:lnSpc>
                <a:spcPct val="100000"/>
              </a:lnSpc>
            </a:pPr>
            <a:r>
              <a:rPr lang="tr-TR" sz="2000" dirty="0">
                <a:solidFill>
                  <a:srgbClr val="5E6737"/>
                </a:solidFill>
                <a:latin typeface="GEOGROTESQUE-LIGHT" panose="02000000000000000000" pitchFamily="2" charset="0"/>
              </a:rPr>
              <a:t>Vakıf bu hedefe yönelik olarak; ekonomik ve kırsal kalkınmaya öncü ve yardımcı olmayı, kamuoyunu bilgilendirmeyi ve bilinçlendirmeyi, milli politikaların oluşturulmasına katkıda bulunmayı ve desteklemeyi, köy ve kırsal kesimdeki doğal varlıkları ve halk sağlığını korumayı, amaçlara yönelik hukuksal alanda mücadele etmeyi ve köylüsüyle şehirlisiyle çalışan, üreten, okuyan ve paylaşan bireylerin nitelik ve nicelik olarak arttırılmasına yönelik eğitim, kültür, bilim, sanat ve spor alanlarında ve bunları destekleyen iktisadi alanlarda etkinlikler ve çalışmalar yapmayı, oluşturmayı, yürütmeyi ve geliştirmeyi amaçlar. Her türlü görüşten bağımsız, ayrışmadan uzak, resmî kurum, özel şirket/kuruluş ve diğer sivil toplum kuruluşlarıyla işbirliği ve dayanışmayı gözetir. </a:t>
            </a: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3</a:t>
            </a:fld>
            <a:endParaRPr lang="tr-TR"/>
          </a:p>
        </p:txBody>
      </p:sp>
      <p:sp>
        <p:nvSpPr>
          <p:cNvPr id="6" name="Metin kutusu 5">
            <a:extLst>
              <a:ext uri="{FF2B5EF4-FFF2-40B4-BE49-F238E27FC236}">
                <a16:creationId xmlns:a16="http://schemas.microsoft.com/office/drawing/2014/main" id="{C675C21F-7CD3-20B5-F51F-7B49D5E4A9AF}"/>
              </a:ext>
            </a:extLst>
          </p:cNvPr>
          <p:cNvSpPr txBox="1"/>
          <p:nvPr/>
        </p:nvSpPr>
        <p:spPr>
          <a:xfrm>
            <a:off x="511629" y="483322"/>
            <a:ext cx="4952010"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MİSYON</a:t>
            </a:r>
            <a:endParaRPr lang="tr-TR" sz="4400" dirty="0">
              <a:solidFill>
                <a:srgbClr val="5E6737"/>
              </a:solidFill>
            </a:endParaRPr>
          </a:p>
        </p:txBody>
      </p:sp>
      <p:grpSp>
        <p:nvGrpSpPr>
          <p:cNvPr id="11" name="Grup 10">
            <a:extLst>
              <a:ext uri="{FF2B5EF4-FFF2-40B4-BE49-F238E27FC236}">
                <a16:creationId xmlns:a16="http://schemas.microsoft.com/office/drawing/2014/main" id="{44CB500C-E172-FE3B-D64E-74F00F55FE88}"/>
              </a:ext>
            </a:extLst>
          </p:cNvPr>
          <p:cNvGrpSpPr/>
          <p:nvPr/>
        </p:nvGrpSpPr>
        <p:grpSpPr>
          <a:xfrm>
            <a:off x="6521120" y="-1"/>
            <a:ext cx="2228850" cy="6869529"/>
            <a:chOff x="7429005" y="0"/>
            <a:chExt cx="1689100" cy="5205968"/>
          </a:xfrm>
        </p:grpSpPr>
        <p:pic>
          <p:nvPicPr>
            <p:cNvPr id="8" name="Resim 7">
              <a:extLst>
                <a:ext uri="{FF2B5EF4-FFF2-40B4-BE49-F238E27FC236}">
                  <a16:creationId xmlns:a16="http://schemas.microsoft.com/office/drawing/2014/main" id="{7E968B39-AF37-5211-6CA6-F8EF261B3A03}"/>
                </a:ext>
              </a:extLst>
            </p:cNvPr>
            <p:cNvPicPr>
              <a:picLocks noChangeAspect="1"/>
            </p:cNvPicPr>
            <p:nvPr/>
          </p:nvPicPr>
          <p:blipFill>
            <a:blip r:embed="rId2"/>
            <a:stretch>
              <a:fillRect/>
            </a:stretch>
          </p:blipFill>
          <p:spPr>
            <a:xfrm>
              <a:off x="7429005" y="0"/>
              <a:ext cx="1689100" cy="1676400"/>
            </a:xfrm>
            <a:prstGeom prst="rect">
              <a:avLst/>
            </a:prstGeom>
          </p:spPr>
        </p:pic>
        <p:pic>
          <p:nvPicPr>
            <p:cNvPr id="9" name="Resim 8">
              <a:extLst>
                <a:ext uri="{FF2B5EF4-FFF2-40B4-BE49-F238E27FC236}">
                  <a16:creationId xmlns:a16="http://schemas.microsoft.com/office/drawing/2014/main" id="{4DB3FCB7-2548-3480-6246-BBD4064D26CE}"/>
                </a:ext>
              </a:extLst>
            </p:cNvPr>
            <p:cNvPicPr>
              <a:picLocks noChangeAspect="1"/>
            </p:cNvPicPr>
            <p:nvPr/>
          </p:nvPicPr>
          <p:blipFill>
            <a:blip r:embed="rId3"/>
            <a:stretch>
              <a:fillRect/>
            </a:stretch>
          </p:blipFill>
          <p:spPr>
            <a:xfrm>
              <a:off x="7429005" y="1739900"/>
              <a:ext cx="1689100" cy="1689100"/>
            </a:xfrm>
            <a:prstGeom prst="rect">
              <a:avLst/>
            </a:prstGeom>
          </p:spPr>
        </p:pic>
        <p:pic>
          <p:nvPicPr>
            <p:cNvPr id="10" name="Resim 9">
              <a:extLst>
                <a:ext uri="{FF2B5EF4-FFF2-40B4-BE49-F238E27FC236}">
                  <a16:creationId xmlns:a16="http://schemas.microsoft.com/office/drawing/2014/main" id="{3BCD984A-8C03-A612-C405-6E05EFCAF6AF}"/>
                </a:ext>
              </a:extLst>
            </p:cNvPr>
            <p:cNvPicPr>
              <a:picLocks noChangeAspect="1"/>
            </p:cNvPicPr>
            <p:nvPr/>
          </p:nvPicPr>
          <p:blipFill>
            <a:blip r:embed="rId4"/>
            <a:stretch>
              <a:fillRect/>
            </a:stretch>
          </p:blipFill>
          <p:spPr>
            <a:xfrm>
              <a:off x="7429005" y="3529568"/>
              <a:ext cx="1689100" cy="1676400"/>
            </a:xfrm>
            <a:prstGeom prst="rect">
              <a:avLst/>
            </a:prstGeom>
          </p:spPr>
        </p:pic>
      </p:grpSp>
    </p:spTree>
    <p:extLst>
      <p:ext uri="{BB962C8B-B14F-4D97-AF65-F5344CB8AC3E}">
        <p14:creationId xmlns:p14="http://schemas.microsoft.com/office/powerpoint/2010/main" val="4058623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5E6737"/>
        </a:solidFill>
        <a:effectLst/>
      </p:bgPr>
    </p:bg>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3128963"/>
            <a:ext cx="3128964" cy="2945711"/>
          </a:xfrm>
        </p:spPr>
        <p:txBody>
          <a:bodyPr>
            <a:noAutofit/>
          </a:bodyPr>
          <a:lstStyle/>
          <a:p>
            <a:pPr marL="0" indent="0">
              <a:lnSpc>
                <a:spcPct val="100000"/>
              </a:lnSpc>
              <a:buNone/>
            </a:pPr>
            <a:r>
              <a:rPr lang="tr-TR" sz="2000" dirty="0">
                <a:solidFill>
                  <a:srgbClr val="F6F7ED"/>
                </a:solidFill>
                <a:latin typeface="GEOGROTESQUE-LIGHT" panose="02000000000000000000" pitchFamily="2" charset="0"/>
              </a:rPr>
              <a:t>Tohumluk Vakfı olarak, </a:t>
            </a:r>
            <a:br>
              <a:rPr lang="tr-TR" sz="2000" dirty="0">
                <a:solidFill>
                  <a:srgbClr val="F6F7ED"/>
                </a:solidFill>
                <a:latin typeface="GEOGROTESQUE-LIGHT" panose="02000000000000000000" pitchFamily="2" charset="0"/>
              </a:rPr>
            </a:br>
            <a:r>
              <a:rPr lang="tr-TR" sz="2000" dirty="0">
                <a:solidFill>
                  <a:srgbClr val="F6F7ED"/>
                </a:solidFill>
                <a:latin typeface="GEOGROTESQUE-LIGHT" panose="02000000000000000000" pitchFamily="2" charset="0"/>
              </a:rPr>
              <a:t>25-29 Mayıs 2022 tarihleri arasında ARTCONTACT İSTANBUL Çağdaş Sanat Fuarında </a:t>
            </a:r>
            <a:r>
              <a:rPr lang="tr-TR" sz="2000" i="1" dirty="0">
                <a:solidFill>
                  <a:srgbClr val="F6F7ED"/>
                </a:solidFill>
                <a:latin typeface="GEOGROTESQUE-LIGHT" panose="02000000000000000000" pitchFamily="2" charset="0"/>
              </a:rPr>
              <a:t>“İklim Krizi, Kuraklık ve Kadın” </a:t>
            </a:r>
            <a:r>
              <a:rPr lang="tr-TR" sz="2000" dirty="0">
                <a:solidFill>
                  <a:srgbClr val="F6F7ED"/>
                </a:solidFill>
                <a:latin typeface="GEOGROTESQUE-LIGHT" panose="02000000000000000000" pitchFamily="2" charset="0"/>
              </a:rPr>
              <a:t>konularında farkındalık yaratmak amacıyla birkaç etkinlik ile yer aldık. </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442913"/>
            <a:ext cx="3343276" cy="2554545"/>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ARTCONTACT İSTANBUL ÇAĞDAŞ SANAT FUARI</a:t>
            </a:r>
          </a:p>
        </p:txBody>
      </p:sp>
      <p:pic>
        <p:nvPicPr>
          <p:cNvPr id="4" name="Resim 3">
            <a:extLst>
              <a:ext uri="{FF2B5EF4-FFF2-40B4-BE49-F238E27FC236}">
                <a16:creationId xmlns:a16="http://schemas.microsoft.com/office/drawing/2014/main" id="{24544FD7-9B97-A436-9B0C-1AAC4644DEF8}"/>
              </a:ext>
            </a:extLst>
          </p:cNvPr>
          <p:cNvPicPr>
            <a:picLocks noChangeAspect="1"/>
          </p:cNvPicPr>
          <p:nvPr/>
        </p:nvPicPr>
        <p:blipFill>
          <a:blip r:embed="rId2"/>
          <a:stretch>
            <a:fillRect/>
          </a:stretch>
        </p:blipFill>
        <p:spPr>
          <a:xfrm>
            <a:off x="3704292" y="442913"/>
            <a:ext cx="6201708" cy="5366862"/>
          </a:xfrm>
          <a:prstGeom prst="rect">
            <a:avLst/>
          </a:prstGeom>
        </p:spPr>
      </p:pic>
    </p:spTree>
    <p:extLst>
      <p:ext uri="{BB962C8B-B14F-4D97-AF65-F5344CB8AC3E}">
        <p14:creationId xmlns:p14="http://schemas.microsoft.com/office/powerpoint/2010/main" val="7395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2503320"/>
            <a:ext cx="4209550" cy="2945711"/>
          </a:xfrm>
        </p:spPr>
        <p:txBody>
          <a:bodyPr>
            <a:noAutofit/>
          </a:bodyPr>
          <a:lstStyle/>
          <a:p>
            <a:pPr marL="0" indent="0">
              <a:lnSpc>
                <a:spcPct val="100000"/>
              </a:lnSpc>
              <a:buNone/>
            </a:pPr>
            <a:r>
              <a:rPr lang="tr-TR" sz="2000" dirty="0">
                <a:solidFill>
                  <a:srgbClr val="F6F7ED"/>
                </a:solidFill>
                <a:latin typeface="GEOGROTESQUE-LIGHT" panose="02000000000000000000" pitchFamily="2" charset="0"/>
              </a:rPr>
              <a:t>Fuar alanındaki konferans salonunda 28 Mayıs günü “İklim Krizi, Kuraklık ve Kadın” konulu bir panel düzenlendi ve bu panele konuk olarak Ankara Kent Konseyi Başkanı Halil İbrahim Yılmaz, Tohumluk Vakfı Başkanı Pınar Ayhan, İmren İyem, Mine Alkan ve Özcan Kılıç katıldı.</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442913"/>
            <a:ext cx="4438150" cy="1938992"/>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ARTCONTACT İSTANBUL ÇAĞDAŞ SANAT FUARI</a:t>
            </a:r>
          </a:p>
        </p:txBody>
      </p:sp>
      <p:pic>
        <p:nvPicPr>
          <p:cNvPr id="7170" name="Picture 2">
            <a:extLst>
              <a:ext uri="{FF2B5EF4-FFF2-40B4-BE49-F238E27FC236}">
                <a16:creationId xmlns:a16="http://schemas.microsoft.com/office/drawing/2014/main" id="{8C2570DB-272B-FE92-6F2D-28B525D0A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51300"/>
            <a:ext cx="4692316" cy="469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3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314324" y="2249558"/>
            <a:ext cx="4209550" cy="3199473"/>
          </a:xfrm>
        </p:spPr>
        <p:txBody>
          <a:bodyPr>
            <a:noAutofit/>
          </a:bodyPr>
          <a:lstStyle/>
          <a:p>
            <a:pPr marL="0" indent="0">
              <a:lnSpc>
                <a:spcPct val="100000"/>
              </a:lnSpc>
              <a:buNone/>
            </a:pPr>
            <a:r>
              <a:rPr lang="tr-TR" sz="2000" dirty="0">
                <a:solidFill>
                  <a:srgbClr val="F6F7ED"/>
                </a:solidFill>
                <a:latin typeface="GEOGROTESQUE-LIGHT" panose="02000000000000000000" pitchFamily="2" charset="0"/>
              </a:rPr>
              <a:t>Fuar alanındaki sahnede 28 Mayıs Cumartesi günü Tohumluk Vakfı Sanatçıları İmren İyem ve Mine Alkan birlikte ve aynı tuval üzerinde “Renklerin Düellosu” isimli canlı resim performansını doğaçlama yoluyla müzik eşliğinde gerçekleştirerek “İklim Krizi, Kuraklık ve Kadın” temalı ortak eserlerini ortaya koydular. Programın sunumunu Tohumluk Vakfı Başkanı Sanatçı Pınar Ayhan yaptı.</a:t>
            </a:r>
          </a:p>
        </p:txBody>
      </p:sp>
      <p:sp>
        <p:nvSpPr>
          <p:cNvPr id="3" name="Metin kutusu 2">
            <a:extLst>
              <a:ext uri="{FF2B5EF4-FFF2-40B4-BE49-F238E27FC236}">
                <a16:creationId xmlns:a16="http://schemas.microsoft.com/office/drawing/2014/main" id="{7F88BE6B-02EC-D8E8-BF02-797522953241}"/>
              </a:ext>
            </a:extLst>
          </p:cNvPr>
          <p:cNvSpPr txBox="1"/>
          <p:nvPr/>
        </p:nvSpPr>
        <p:spPr>
          <a:xfrm>
            <a:off x="314324" y="310566"/>
            <a:ext cx="4438150" cy="1938992"/>
          </a:xfrm>
          <a:prstGeom prst="rect">
            <a:avLst/>
          </a:prstGeom>
          <a:noFill/>
        </p:spPr>
        <p:txBody>
          <a:bodyPr wrap="square">
            <a:spAutoFit/>
          </a:bodyPr>
          <a:lstStyle/>
          <a:p>
            <a:pPr fontAlgn="base"/>
            <a:r>
              <a:rPr lang="tr-TR" sz="4000" dirty="0">
                <a:solidFill>
                  <a:srgbClr val="F6F7ED"/>
                </a:solidFill>
                <a:latin typeface="GEOGROTESQUE-MEDIUM" panose="02000000000000000000" pitchFamily="2" charset="0"/>
              </a:rPr>
              <a:t>ARTCONTACT İSTANBUL ÇAĞDAŞ SANAT FUARI</a:t>
            </a:r>
          </a:p>
        </p:txBody>
      </p:sp>
      <p:pic>
        <p:nvPicPr>
          <p:cNvPr id="9218" name="Picture 2">
            <a:extLst>
              <a:ext uri="{FF2B5EF4-FFF2-40B4-BE49-F238E27FC236}">
                <a16:creationId xmlns:a16="http://schemas.microsoft.com/office/drawing/2014/main" id="{CE6CC0FD-D872-9B9C-C4B5-69AF436BD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286" y="442913"/>
            <a:ext cx="5006118" cy="500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12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FDE84F4E-A10D-B89B-C192-C853B8E34383}"/>
              </a:ext>
            </a:extLst>
          </p:cNvPr>
          <p:cNvSpPr/>
          <p:nvPr/>
        </p:nvSpPr>
        <p:spPr>
          <a:xfrm>
            <a:off x="1" y="0"/>
            <a:ext cx="9906000" cy="6858000"/>
          </a:xfrm>
          <a:prstGeom prst="rect">
            <a:avLst/>
          </a:prstGeom>
          <a:solidFill>
            <a:srgbClr val="F6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D803044B-1EEF-DEAF-EF47-B319A3657A9E}"/>
              </a:ext>
            </a:extLst>
          </p:cNvPr>
          <p:cNvPicPr>
            <a:picLocks noChangeAspect="1"/>
          </p:cNvPicPr>
          <p:nvPr/>
        </p:nvPicPr>
        <p:blipFill>
          <a:blip r:embed="rId2"/>
          <a:stretch>
            <a:fillRect/>
          </a:stretch>
        </p:blipFill>
        <p:spPr>
          <a:xfrm>
            <a:off x="2834592" y="1986885"/>
            <a:ext cx="4236816" cy="4609042"/>
          </a:xfrm>
          <a:prstGeom prst="rect">
            <a:avLst/>
          </a:prstGeom>
        </p:spPr>
      </p:pic>
      <p:sp>
        <p:nvSpPr>
          <p:cNvPr id="8" name="Metin kutusu 7">
            <a:extLst>
              <a:ext uri="{FF2B5EF4-FFF2-40B4-BE49-F238E27FC236}">
                <a16:creationId xmlns:a16="http://schemas.microsoft.com/office/drawing/2014/main" id="{6C21F518-DA3A-6776-19E0-AAC56DE5436E}"/>
              </a:ext>
            </a:extLst>
          </p:cNvPr>
          <p:cNvSpPr txBox="1"/>
          <p:nvPr/>
        </p:nvSpPr>
        <p:spPr>
          <a:xfrm>
            <a:off x="1408216" y="1386720"/>
            <a:ext cx="7089568" cy="1200329"/>
          </a:xfrm>
          <a:prstGeom prst="rect">
            <a:avLst/>
          </a:prstGeom>
          <a:noFill/>
        </p:spPr>
        <p:txBody>
          <a:bodyPr wrap="square" rtlCol="0">
            <a:spAutoFit/>
          </a:bodyPr>
          <a:lstStyle/>
          <a:p>
            <a:pPr algn="ctr"/>
            <a:r>
              <a:rPr lang="tr-TR" sz="7200" dirty="0">
                <a:solidFill>
                  <a:srgbClr val="5E6737"/>
                </a:solidFill>
                <a:latin typeface="Geogrotesque Rg" panose="02000000000000000000" pitchFamily="2" charset="0"/>
              </a:rPr>
              <a:t>TEŞEKKÜRLER</a:t>
            </a:r>
          </a:p>
        </p:txBody>
      </p:sp>
    </p:spTree>
    <p:extLst>
      <p:ext uri="{BB962C8B-B14F-4D97-AF65-F5344CB8AC3E}">
        <p14:creationId xmlns:p14="http://schemas.microsoft.com/office/powerpoint/2010/main" val="68829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A19A"/>
        </a:solidFill>
        <a:effectLst/>
      </p:bgPr>
    </p:bg>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4953000" y="1454643"/>
            <a:ext cx="4581711" cy="4551303"/>
          </a:xfrm>
        </p:spPr>
        <p:txBody>
          <a:bodyPr>
            <a:noAutofit/>
          </a:bodyPr>
          <a:lstStyle/>
          <a:p>
            <a:pPr algn="l">
              <a:lnSpc>
                <a:spcPct val="100000"/>
              </a:lnSpc>
            </a:pPr>
            <a:r>
              <a:rPr lang="tr-TR" sz="2000" dirty="0">
                <a:solidFill>
                  <a:srgbClr val="5E6737"/>
                </a:solidFill>
                <a:latin typeface="GEOGROTESQUE-LIGHT" panose="02000000000000000000" pitchFamily="2" charset="0"/>
              </a:rPr>
              <a:t>Tohumluk Vakfı, kırsalın sorunlarını sadece dinleyen değil, aynı zamanda anlayan ve harekete geçen bir yapı olmak iddiasındadır. Eğitim, sanat ve kültür ışığını kırsala götürmek amacıyla kurmuş olduğu komiteler ve mesleklerinde profesyonel olan gönüllüleriyle çalışmalara başlayan Tohumluk Vakfı, kısa zaman içinde birçok proje başlatmıştır.</a:t>
            </a: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4</a:t>
            </a:fld>
            <a:endParaRPr lang="tr-TR"/>
          </a:p>
        </p:txBody>
      </p:sp>
      <p:sp>
        <p:nvSpPr>
          <p:cNvPr id="6" name="Metin kutusu 5">
            <a:extLst>
              <a:ext uri="{FF2B5EF4-FFF2-40B4-BE49-F238E27FC236}">
                <a16:creationId xmlns:a16="http://schemas.microsoft.com/office/drawing/2014/main" id="{C675C21F-7CD3-20B5-F51F-7B49D5E4A9AF}"/>
              </a:ext>
            </a:extLst>
          </p:cNvPr>
          <p:cNvSpPr txBox="1"/>
          <p:nvPr/>
        </p:nvSpPr>
        <p:spPr>
          <a:xfrm>
            <a:off x="4953000" y="685202"/>
            <a:ext cx="4952010"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VİZYON</a:t>
            </a:r>
            <a:endParaRPr lang="tr-TR" sz="4400" dirty="0">
              <a:solidFill>
                <a:srgbClr val="5E6737"/>
              </a:solidFill>
            </a:endParaRPr>
          </a:p>
        </p:txBody>
      </p:sp>
      <p:pic>
        <p:nvPicPr>
          <p:cNvPr id="2" name="Resim 1">
            <a:extLst>
              <a:ext uri="{FF2B5EF4-FFF2-40B4-BE49-F238E27FC236}">
                <a16:creationId xmlns:a16="http://schemas.microsoft.com/office/drawing/2014/main" id="{6944C76A-D3EA-EA68-F0DC-948A90A31089}"/>
              </a:ext>
            </a:extLst>
          </p:cNvPr>
          <p:cNvPicPr>
            <a:picLocks noChangeAspect="1"/>
          </p:cNvPicPr>
          <p:nvPr/>
        </p:nvPicPr>
        <p:blipFill rotWithShape="1">
          <a:blip r:embed="rId2"/>
          <a:srcRect l="28875"/>
          <a:stretch/>
        </p:blipFill>
        <p:spPr>
          <a:xfrm>
            <a:off x="538966" y="0"/>
            <a:ext cx="3928533" cy="6858000"/>
          </a:xfrm>
          <a:prstGeom prst="rect">
            <a:avLst/>
          </a:prstGeom>
        </p:spPr>
      </p:pic>
    </p:spTree>
    <p:extLst>
      <p:ext uri="{BB962C8B-B14F-4D97-AF65-F5344CB8AC3E}">
        <p14:creationId xmlns:p14="http://schemas.microsoft.com/office/powerpoint/2010/main" val="93966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63FE26D-F665-2B39-ED80-7E6ADF4B2B7D}"/>
              </a:ext>
            </a:extLst>
          </p:cNvPr>
          <p:cNvSpPr/>
          <p:nvPr/>
        </p:nvSpPr>
        <p:spPr>
          <a:xfrm>
            <a:off x="0" y="37354"/>
            <a:ext cx="9906000" cy="6858000"/>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6C21F518-DA3A-6776-19E0-AAC56DE5436E}"/>
              </a:ext>
            </a:extLst>
          </p:cNvPr>
          <p:cNvSpPr txBox="1"/>
          <p:nvPr/>
        </p:nvSpPr>
        <p:spPr>
          <a:xfrm>
            <a:off x="926275" y="1435370"/>
            <a:ext cx="7089568" cy="4401205"/>
          </a:xfrm>
          <a:prstGeom prst="rect">
            <a:avLst/>
          </a:prstGeom>
          <a:noFill/>
        </p:spPr>
        <p:txBody>
          <a:bodyPr wrap="square" rtlCol="0">
            <a:spAutoFit/>
          </a:bodyPr>
          <a:lstStyle/>
          <a:p>
            <a:r>
              <a:rPr lang="tr-TR" sz="4000" i="1" dirty="0">
                <a:solidFill>
                  <a:srgbClr val="F6F7ED"/>
                </a:solidFill>
                <a:latin typeface="GEOGROTESQUE-REGULARITALIC" panose="02000000000000000000" pitchFamily="2" charset="0"/>
              </a:rPr>
              <a:t>Köy ile şehir arasındaki ekonomik ve kültürel eşitsizlik ortadan kalkmalı,</a:t>
            </a:r>
          </a:p>
          <a:p>
            <a:r>
              <a:rPr lang="tr-TR" sz="4000" i="1" dirty="0">
                <a:solidFill>
                  <a:srgbClr val="F6F7ED"/>
                </a:solidFill>
                <a:latin typeface="GEOGROTESQUE-REGULARITALIC" panose="02000000000000000000" pitchFamily="2" charset="0"/>
              </a:rPr>
              <a:t>köylü ile şehirli arasında kaynaşma sağlanmalı</a:t>
            </a:r>
          </a:p>
          <a:p>
            <a:r>
              <a:rPr lang="tr-TR" sz="4000" i="1" dirty="0">
                <a:solidFill>
                  <a:srgbClr val="F6F7ED"/>
                </a:solidFill>
                <a:latin typeface="GEOGROTESQUE-REGULARITALIC" panose="02000000000000000000" pitchFamily="2" charset="0"/>
              </a:rPr>
              <a:t>ve her iki kesim de birbirinden öğrenmelidir.</a:t>
            </a:r>
          </a:p>
        </p:txBody>
      </p:sp>
      <p:sp>
        <p:nvSpPr>
          <p:cNvPr id="14" name="Metin kutusu 13">
            <a:extLst>
              <a:ext uri="{FF2B5EF4-FFF2-40B4-BE49-F238E27FC236}">
                <a16:creationId xmlns:a16="http://schemas.microsoft.com/office/drawing/2014/main" id="{63B202AC-B0A3-1907-1913-D3632F22B558}"/>
              </a:ext>
            </a:extLst>
          </p:cNvPr>
          <p:cNvSpPr txBox="1"/>
          <p:nvPr/>
        </p:nvSpPr>
        <p:spPr>
          <a:xfrm>
            <a:off x="843147" y="200337"/>
            <a:ext cx="7089568" cy="2215991"/>
          </a:xfrm>
          <a:prstGeom prst="rect">
            <a:avLst/>
          </a:prstGeom>
          <a:noFill/>
        </p:spPr>
        <p:txBody>
          <a:bodyPr wrap="square" rtlCol="0">
            <a:spAutoFit/>
          </a:bodyPr>
          <a:lstStyle/>
          <a:p>
            <a:r>
              <a:rPr lang="tr-TR" sz="13800" b="1" dirty="0">
                <a:solidFill>
                  <a:srgbClr val="F6F7ED"/>
                </a:solidFill>
                <a:latin typeface="New Peninim MT" pitchFamily="2" charset="-79"/>
                <a:cs typeface="New Peninim MT" pitchFamily="2" charset="-79"/>
              </a:rPr>
              <a:t>“</a:t>
            </a:r>
            <a:endParaRPr lang="tr-TR" sz="13800" dirty="0">
              <a:solidFill>
                <a:srgbClr val="F6F7ED"/>
              </a:solidFill>
              <a:latin typeface="New Peninim MT" pitchFamily="2" charset="-79"/>
              <a:cs typeface="New Peninim MT" pitchFamily="2" charset="-79"/>
            </a:endParaRPr>
          </a:p>
        </p:txBody>
      </p:sp>
    </p:spTree>
    <p:extLst>
      <p:ext uri="{BB962C8B-B14F-4D97-AF65-F5344CB8AC3E}">
        <p14:creationId xmlns:p14="http://schemas.microsoft.com/office/powerpoint/2010/main" val="294592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63FE26D-F665-2B39-ED80-7E6ADF4B2B7D}"/>
              </a:ext>
            </a:extLst>
          </p:cNvPr>
          <p:cNvSpPr/>
          <p:nvPr/>
        </p:nvSpPr>
        <p:spPr>
          <a:xfrm>
            <a:off x="0" y="0"/>
            <a:ext cx="9906000" cy="6165501"/>
          </a:xfrm>
          <a:prstGeom prst="rect">
            <a:avLst/>
          </a:prstGeom>
          <a:solidFill>
            <a:srgbClr val="5E6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A47D18CE-B4B8-2965-D956-B4E861BC8DF1}"/>
              </a:ext>
            </a:extLst>
          </p:cNvPr>
          <p:cNvPicPr>
            <a:picLocks noChangeAspect="1"/>
          </p:cNvPicPr>
          <p:nvPr/>
        </p:nvPicPr>
        <p:blipFill rotWithShape="1">
          <a:blip r:embed="rId2"/>
          <a:srcRect r="3786"/>
          <a:stretch/>
        </p:blipFill>
        <p:spPr>
          <a:xfrm>
            <a:off x="0" y="-1"/>
            <a:ext cx="7315200" cy="6857999"/>
          </a:xfrm>
          <a:prstGeom prst="rect">
            <a:avLst/>
          </a:prstGeom>
        </p:spPr>
      </p:pic>
      <p:sp>
        <p:nvSpPr>
          <p:cNvPr id="3" name="Metin kutusu 2">
            <a:extLst>
              <a:ext uri="{FF2B5EF4-FFF2-40B4-BE49-F238E27FC236}">
                <a16:creationId xmlns:a16="http://schemas.microsoft.com/office/drawing/2014/main" id="{63DBFDEA-22C0-76FF-4112-C7606587756F}"/>
              </a:ext>
            </a:extLst>
          </p:cNvPr>
          <p:cNvSpPr txBox="1"/>
          <p:nvPr/>
        </p:nvSpPr>
        <p:spPr>
          <a:xfrm>
            <a:off x="7429005" y="4780506"/>
            <a:ext cx="2363189" cy="1384995"/>
          </a:xfrm>
          <a:prstGeom prst="rect">
            <a:avLst/>
          </a:prstGeom>
          <a:noFill/>
        </p:spPr>
        <p:txBody>
          <a:bodyPr wrap="square" rtlCol="0">
            <a:spAutoFit/>
          </a:bodyPr>
          <a:lstStyle/>
          <a:p>
            <a:pPr algn="r"/>
            <a:r>
              <a:rPr lang="tr-TR" sz="2800" b="1" dirty="0">
                <a:solidFill>
                  <a:srgbClr val="F6F7ED"/>
                </a:solidFill>
                <a:latin typeface="GEOGROTESQUE-SEMIBOLD" panose="02000000000000000000" pitchFamily="2" charset="0"/>
              </a:rPr>
              <a:t>BUGÜNE KADAR YAPILANLAR</a:t>
            </a:r>
          </a:p>
        </p:txBody>
      </p:sp>
    </p:spTree>
    <p:extLst>
      <p:ext uri="{BB962C8B-B14F-4D97-AF65-F5344CB8AC3E}">
        <p14:creationId xmlns:p14="http://schemas.microsoft.com/office/powerpoint/2010/main" val="1343628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404751" y="1252763"/>
            <a:ext cx="4701639" cy="4551303"/>
          </a:xfrm>
        </p:spPr>
        <p:txBody>
          <a:bodyPr>
            <a:noAutofit/>
          </a:bodyPr>
          <a:lstStyle/>
          <a:p>
            <a:pPr algn="l">
              <a:lnSpc>
                <a:spcPct val="100000"/>
              </a:lnSpc>
            </a:pPr>
            <a:r>
              <a:rPr lang="tr-TR" sz="1900" dirty="0">
                <a:solidFill>
                  <a:srgbClr val="5E6737"/>
                </a:solidFill>
                <a:latin typeface="GEOGROTESQUE-LIGHT" panose="02000000000000000000" pitchFamily="2" charset="0"/>
              </a:rPr>
              <a:t>Ülkenin aydınlanması için önce köy ve kırsalın aydınlanması gerektiğini savunan Vakfımız, Ankara ili Gölbaşı ilçesi sınırlarında yer alan Subaşı Köyü’nün köy okulunun yeniden yapılma projesi ile yola çıkmıştır. Bir yandan Başkent Üniversitesi, Ankara Üniversitesi, Fenerbahçe Üniversitesi gibi eğitim kurumlarıyla protokol yapıp, gerçekleştirilecek projeler için akademisyenlerin desteğini alarak bilimin ışığında kırsal kalkınma için çalışmalarına devam eden vakıf; bir yandan da </a:t>
            </a:r>
            <a:r>
              <a:rPr lang="tr-TR" sz="1900" dirty="0" err="1">
                <a:solidFill>
                  <a:srgbClr val="5E6737"/>
                </a:solidFill>
                <a:latin typeface="GEOGROTESQUE-LIGHT" panose="02000000000000000000" pitchFamily="2" charset="0"/>
              </a:rPr>
              <a:t>ArtAnkara</a:t>
            </a:r>
            <a:r>
              <a:rPr lang="tr-TR" sz="1900" dirty="0">
                <a:solidFill>
                  <a:srgbClr val="5E6737"/>
                </a:solidFill>
                <a:latin typeface="GEOGROTESQUE-LIGHT" panose="02000000000000000000" pitchFamily="2" charset="0"/>
              </a:rPr>
              <a:t>, İstanbul </a:t>
            </a:r>
            <a:r>
              <a:rPr lang="tr-TR" sz="1900" dirty="0" err="1">
                <a:solidFill>
                  <a:srgbClr val="5E6737"/>
                </a:solidFill>
                <a:latin typeface="GEOGROTESQUE-LIGHT" panose="02000000000000000000" pitchFamily="2" charset="0"/>
              </a:rPr>
              <a:t>Contact</a:t>
            </a:r>
            <a:r>
              <a:rPr lang="tr-TR" sz="1900" dirty="0">
                <a:solidFill>
                  <a:srgbClr val="5E6737"/>
                </a:solidFill>
                <a:latin typeface="GEOGROTESQUE-LIGHT" panose="02000000000000000000" pitchFamily="2" charset="0"/>
              </a:rPr>
              <a:t> gibi önemli sanat etkinliklerinde kırsal ile kenti, resim ile müziği buluşturan “Kırsalda Sanat / Doğadan Sanata Aktarım” temalı projeler gerçekleştirmektedir. </a:t>
            </a: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7</a:t>
            </a:fld>
            <a:endParaRPr lang="tr-TR"/>
          </a:p>
        </p:txBody>
      </p:sp>
      <p:sp>
        <p:nvSpPr>
          <p:cNvPr id="6" name="Metin kutusu 5">
            <a:extLst>
              <a:ext uri="{FF2B5EF4-FFF2-40B4-BE49-F238E27FC236}">
                <a16:creationId xmlns:a16="http://schemas.microsoft.com/office/drawing/2014/main" id="{C675C21F-7CD3-20B5-F51F-7B49D5E4A9AF}"/>
              </a:ext>
            </a:extLst>
          </p:cNvPr>
          <p:cNvSpPr txBox="1"/>
          <p:nvPr/>
        </p:nvSpPr>
        <p:spPr>
          <a:xfrm>
            <a:off x="404751" y="483322"/>
            <a:ext cx="4952010" cy="769441"/>
          </a:xfrm>
          <a:prstGeom prst="rect">
            <a:avLst/>
          </a:prstGeom>
          <a:noFill/>
        </p:spPr>
        <p:txBody>
          <a:bodyPr wrap="square">
            <a:spAutoFit/>
          </a:bodyPr>
          <a:lstStyle/>
          <a:p>
            <a:r>
              <a:rPr lang="tr-TR" sz="4400" dirty="0">
                <a:solidFill>
                  <a:srgbClr val="5E6737"/>
                </a:solidFill>
                <a:latin typeface="GEOGROTESQUE-MEDIUM" panose="02000000000000000000" pitchFamily="2" charset="0"/>
              </a:rPr>
              <a:t>NELER YAPIYORUZ</a:t>
            </a:r>
            <a:endParaRPr lang="tr-TR" sz="4400" dirty="0">
              <a:solidFill>
                <a:srgbClr val="5E6737"/>
              </a:solidFill>
            </a:endParaRPr>
          </a:p>
        </p:txBody>
      </p:sp>
      <p:pic>
        <p:nvPicPr>
          <p:cNvPr id="2" name="Resim 1">
            <a:extLst>
              <a:ext uri="{FF2B5EF4-FFF2-40B4-BE49-F238E27FC236}">
                <a16:creationId xmlns:a16="http://schemas.microsoft.com/office/drawing/2014/main" id="{DF794849-1CD1-D918-185C-08D521421EA0}"/>
              </a:ext>
            </a:extLst>
          </p:cNvPr>
          <p:cNvPicPr>
            <a:picLocks noChangeAspect="1"/>
          </p:cNvPicPr>
          <p:nvPr/>
        </p:nvPicPr>
        <p:blipFill rotWithShape="1">
          <a:blip r:embed="rId2"/>
          <a:srcRect l="8970"/>
          <a:stretch/>
        </p:blipFill>
        <p:spPr>
          <a:xfrm>
            <a:off x="5213268" y="0"/>
            <a:ext cx="3576122" cy="6858000"/>
          </a:xfrm>
          <a:prstGeom prst="rect">
            <a:avLst/>
          </a:prstGeom>
        </p:spPr>
      </p:pic>
    </p:spTree>
    <p:extLst>
      <p:ext uri="{BB962C8B-B14F-4D97-AF65-F5344CB8AC3E}">
        <p14:creationId xmlns:p14="http://schemas.microsoft.com/office/powerpoint/2010/main" val="277289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5E6737"/>
        </a:solidFill>
        <a:effectLst/>
      </p:bgPr>
    </p:bg>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2A9C2552-17E7-FE18-5553-B5F1327A2302}"/>
              </a:ext>
            </a:extLst>
          </p:cNvPr>
          <p:cNvSpPr>
            <a:spLocks noGrp="1"/>
          </p:cNvSpPr>
          <p:nvPr>
            <p:ph type="sldNum" sz="quarter" idx="4294967295"/>
          </p:nvPr>
        </p:nvSpPr>
        <p:spPr>
          <a:xfrm>
            <a:off x="6996113" y="6356352"/>
            <a:ext cx="2228850" cy="365125"/>
          </a:xfrm>
        </p:spPr>
        <p:txBody>
          <a:bodyPr/>
          <a:lstStyle/>
          <a:p>
            <a:fld id="{40353CF4-A6FF-3541-88C1-962A68E176A8}" type="slidenum">
              <a:rPr lang="tr-TR" smtClean="0"/>
              <a:t>8</a:t>
            </a:fld>
            <a:endParaRPr lang="tr-TR"/>
          </a:p>
        </p:txBody>
      </p:sp>
      <p:sp>
        <p:nvSpPr>
          <p:cNvPr id="5" name="Alt Başlık 2">
            <a:extLst>
              <a:ext uri="{FF2B5EF4-FFF2-40B4-BE49-F238E27FC236}">
                <a16:creationId xmlns:a16="http://schemas.microsoft.com/office/drawing/2014/main" id="{1B47BC0B-AC65-CBF5-7720-B8A87EE373BE}"/>
              </a:ext>
            </a:extLst>
          </p:cNvPr>
          <p:cNvSpPr>
            <a:spLocks noGrp="1"/>
          </p:cNvSpPr>
          <p:nvPr>
            <p:ph type="subTitle" idx="4294967295"/>
          </p:nvPr>
        </p:nvSpPr>
        <p:spPr>
          <a:xfrm>
            <a:off x="0" y="142076"/>
            <a:ext cx="6259103" cy="6027229"/>
          </a:xfrm>
          <a:noFill/>
        </p:spPr>
        <p:txBody>
          <a:bodyPr>
            <a:noAutofit/>
          </a:bodyPr>
          <a:lstStyle/>
          <a:p>
            <a:pPr algn="l">
              <a:lnSpc>
                <a:spcPct val="100000"/>
              </a:lnSpc>
            </a:pPr>
            <a:r>
              <a:rPr lang="tr-TR" sz="1800" dirty="0" err="1">
                <a:solidFill>
                  <a:srgbClr val="F6F7ED"/>
                </a:solidFill>
                <a:latin typeface="GEOGROTESQUE-LIGHT" panose="02000000000000000000" pitchFamily="2" charset="0"/>
              </a:rPr>
              <a:t>Pandemi</a:t>
            </a:r>
            <a:r>
              <a:rPr lang="tr-TR" sz="1800" dirty="0">
                <a:solidFill>
                  <a:srgbClr val="F6F7ED"/>
                </a:solidFill>
                <a:latin typeface="GEOGROTESQUE-LIGHT" panose="02000000000000000000" pitchFamily="2" charset="0"/>
              </a:rPr>
              <a:t> döneminde, başta köylerde yaşanan eğitime ulaşma sorunun çözümü için, Genç Tohumluk Komitesi tarafından başlatılan bilgisayar bağışı sürecinde, köydeki öğrencilere tablet ve bilgisayar temin edilmiş olup, öğrenimlerinde yaşadıkları kayıp göz önüne alınarak Genç Tohumluk Komitesi üyeleri tarafından eğitimlerine destek verilmektedir. Genç Tohumluk Komitesi, bir yandan köy okullarını müzik aletleri ile buluştururken bir yandan da ülkemizin çeşitli köylerinde kütüphaneler kurmaya devam etmektedir. Öte yandan Mihalıççık Belediyesi, Merzifon Belediyesi, Ankara Kent Konseyi, </a:t>
            </a:r>
            <a:r>
              <a:rPr lang="tr-TR" sz="1800" dirty="0" err="1">
                <a:solidFill>
                  <a:srgbClr val="F6F7ED"/>
                </a:solidFill>
                <a:latin typeface="GEOGROTESQUE-LIGHT" panose="02000000000000000000" pitchFamily="2" charset="0"/>
              </a:rPr>
              <a:t>İzgören</a:t>
            </a:r>
            <a:r>
              <a:rPr lang="tr-TR" sz="1800" dirty="0">
                <a:solidFill>
                  <a:srgbClr val="F6F7ED"/>
                </a:solidFill>
                <a:latin typeface="GEOGROTESQUE-LIGHT" panose="02000000000000000000" pitchFamily="2" charset="0"/>
              </a:rPr>
              <a:t> Akademi, </a:t>
            </a:r>
            <a:r>
              <a:rPr lang="tr-TR" sz="1800" dirty="0" err="1">
                <a:solidFill>
                  <a:srgbClr val="F6F7ED"/>
                </a:solidFill>
                <a:latin typeface="GEOGROTESQUE-LIGHT" panose="02000000000000000000" pitchFamily="2" charset="0"/>
              </a:rPr>
              <a:t>Karaoklar</a:t>
            </a:r>
            <a:r>
              <a:rPr lang="tr-TR" sz="1800" dirty="0">
                <a:solidFill>
                  <a:srgbClr val="F6F7ED"/>
                </a:solidFill>
                <a:latin typeface="GEOGROTESQUE-LIGHT" panose="02000000000000000000" pitchFamily="2" charset="0"/>
              </a:rPr>
              <a:t> Çiftliği gibi çözüm ortaklarıyla projeler yapan Vakfın projeleri arasında Mihalıççık ilçesinde yaşayan kadınlarımıza keçe sanatı eğitimi vererek üretimi ve dünya çapında tanınırlığını sağlamak; İzmir’in çeşitli köylerinde “Tohumluk Vakfı Mutlu Köyler Yaratır” sloganıyla yola çıkarak köyde atık ayrıştırma, yangın, robot yapma, drama eğitimleri düzenlemek, badem ağaçları dikmek, hayvan barınağı yapmak, sanat etkinlikleri düzenlemek, uygun su kullanımı, doğru tarım, ürün çeşitliliğinin artırılması ve pazarlama olanaklarının geliştirilmesi konularında birlikte çalışmak sayılabilir.</a:t>
            </a:r>
          </a:p>
        </p:txBody>
      </p:sp>
      <p:grpSp>
        <p:nvGrpSpPr>
          <p:cNvPr id="8" name="Grup 7">
            <a:extLst>
              <a:ext uri="{FF2B5EF4-FFF2-40B4-BE49-F238E27FC236}">
                <a16:creationId xmlns:a16="http://schemas.microsoft.com/office/drawing/2014/main" id="{06B459B5-ADAD-95C8-4E81-41D73BCE5B72}"/>
              </a:ext>
            </a:extLst>
          </p:cNvPr>
          <p:cNvGrpSpPr/>
          <p:nvPr/>
        </p:nvGrpSpPr>
        <p:grpSpPr>
          <a:xfrm>
            <a:off x="6494754" y="0"/>
            <a:ext cx="3225889" cy="6169305"/>
            <a:chOff x="6670273" y="335667"/>
            <a:chExt cx="2705221" cy="5173561"/>
          </a:xfrm>
        </p:grpSpPr>
        <p:pic>
          <p:nvPicPr>
            <p:cNvPr id="6" name="Resim 5">
              <a:extLst>
                <a:ext uri="{FF2B5EF4-FFF2-40B4-BE49-F238E27FC236}">
                  <a16:creationId xmlns:a16="http://schemas.microsoft.com/office/drawing/2014/main" id="{B4B10016-0A0B-80F9-28D4-A7519D1277E4}"/>
                </a:ext>
              </a:extLst>
            </p:cNvPr>
            <p:cNvPicPr>
              <a:picLocks noChangeAspect="1"/>
            </p:cNvPicPr>
            <p:nvPr/>
          </p:nvPicPr>
          <p:blipFill rotWithShape="1">
            <a:blip r:embed="rId2"/>
            <a:srcRect r="4050"/>
            <a:stretch/>
          </p:blipFill>
          <p:spPr>
            <a:xfrm>
              <a:off x="6670273" y="335667"/>
              <a:ext cx="2705221" cy="2540000"/>
            </a:xfrm>
            <a:prstGeom prst="rect">
              <a:avLst/>
            </a:prstGeom>
          </p:spPr>
        </p:pic>
        <p:pic>
          <p:nvPicPr>
            <p:cNvPr id="7" name="Resim 6">
              <a:extLst>
                <a:ext uri="{FF2B5EF4-FFF2-40B4-BE49-F238E27FC236}">
                  <a16:creationId xmlns:a16="http://schemas.microsoft.com/office/drawing/2014/main" id="{CA0B99B5-FD74-F68E-D368-7FD8658CC540}"/>
                </a:ext>
              </a:extLst>
            </p:cNvPr>
            <p:cNvPicPr>
              <a:picLocks noChangeAspect="1"/>
            </p:cNvPicPr>
            <p:nvPr/>
          </p:nvPicPr>
          <p:blipFill rotWithShape="1">
            <a:blip r:embed="rId3"/>
            <a:srcRect r="4050"/>
            <a:stretch/>
          </p:blipFill>
          <p:spPr>
            <a:xfrm>
              <a:off x="6670273" y="2969228"/>
              <a:ext cx="2705221" cy="2540000"/>
            </a:xfrm>
            <a:prstGeom prst="rect">
              <a:avLst/>
            </a:prstGeom>
          </p:spPr>
        </p:pic>
      </p:grpSp>
    </p:spTree>
    <p:extLst>
      <p:ext uri="{BB962C8B-B14F-4D97-AF65-F5344CB8AC3E}">
        <p14:creationId xmlns:p14="http://schemas.microsoft.com/office/powerpoint/2010/main" val="101561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37E43C0E-8E72-2994-D6A3-1E0CCE1A084A}"/>
              </a:ext>
            </a:extLst>
          </p:cNvPr>
          <p:cNvSpPr>
            <a:spLocks noGrp="1"/>
          </p:cNvSpPr>
          <p:nvPr>
            <p:ph type="subTitle" idx="1"/>
          </p:nvPr>
        </p:nvSpPr>
        <p:spPr>
          <a:xfrm>
            <a:off x="404751" y="371475"/>
            <a:ext cx="4167249" cy="5432591"/>
          </a:xfrm>
        </p:spPr>
        <p:txBody>
          <a:bodyPr>
            <a:noAutofit/>
          </a:bodyPr>
          <a:lstStyle/>
          <a:p>
            <a:pPr algn="l">
              <a:lnSpc>
                <a:spcPct val="100000"/>
              </a:lnSpc>
            </a:pPr>
            <a:r>
              <a:rPr lang="tr-TR" sz="1900" dirty="0">
                <a:solidFill>
                  <a:srgbClr val="5E6737"/>
                </a:solidFill>
                <a:latin typeface="GEOGROTESQUE-LIGHT" panose="02000000000000000000" pitchFamily="2" charset="0"/>
              </a:rPr>
              <a:t>Ülkenin aydınlanması için önce köy ve kırsalın aydınlanması gerektiğini savunan Vakfımız, Ankara ili Gölbaşı ilçesi sınırlarında yer alan Subaşı Köyü’nün köy okulunun yeniden yapılma projesi ile yola çıkmıştır. Bir yandan Başkent Üniversitesi, Ankara Üniversitesi, Fenerbahçe Üniversitesi gibi eğitim kurumlarıyla protokol yapıp, gerçekleştirilecek projeler için akademisyenlerin desteğini alarak bilimin ışığında kırsal kalkınma için çalışmalarına devam eden vakıf; bir yandan da </a:t>
            </a:r>
            <a:r>
              <a:rPr lang="tr-TR" sz="1900" dirty="0" err="1">
                <a:solidFill>
                  <a:srgbClr val="5E6737"/>
                </a:solidFill>
                <a:latin typeface="GEOGROTESQUE-LIGHT" panose="02000000000000000000" pitchFamily="2" charset="0"/>
              </a:rPr>
              <a:t>ArtAnkara</a:t>
            </a:r>
            <a:r>
              <a:rPr lang="tr-TR" sz="1900" dirty="0">
                <a:solidFill>
                  <a:srgbClr val="5E6737"/>
                </a:solidFill>
                <a:latin typeface="GEOGROTESQUE-LIGHT" panose="02000000000000000000" pitchFamily="2" charset="0"/>
              </a:rPr>
              <a:t>, İstanbul </a:t>
            </a:r>
            <a:r>
              <a:rPr lang="tr-TR" sz="1900" dirty="0" err="1">
                <a:solidFill>
                  <a:srgbClr val="5E6737"/>
                </a:solidFill>
                <a:latin typeface="GEOGROTESQUE-LIGHT" panose="02000000000000000000" pitchFamily="2" charset="0"/>
              </a:rPr>
              <a:t>Contact</a:t>
            </a:r>
            <a:r>
              <a:rPr lang="tr-TR" sz="1900" dirty="0">
                <a:solidFill>
                  <a:srgbClr val="5E6737"/>
                </a:solidFill>
                <a:latin typeface="GEOGROTESQUE-LIGHT" panose="02000000000000000000" pitchFamily="2" charset="0"/>
              </a:rPr>
              <a:t> gibi önemli sanat etkinliklerinde kırsal ile kenti, resim ile müziği buluşturan “Kırsalda Sanat / Doğadan Sanata Aktarım” temalı projeler gerçekleştirmektedir. </a:t>
            </a:r>
          </a:p>
        </p:txBody>
      </p:sp>
      <p:sp>
        <p:nvSpPr>
          <p:cNvPr id="4" name="Slayt Numarası Yer Tutucusu 3">
            <a:extLst>
              <a:ext uri="{FF2B5EF4-FFF2-40B4-BE49-F238E27FC236}">
                <a16:creationId xmlns:a16="http://schemas.microsoft.com/office/drawing/2014/main" id="{F0546527-A649-9D84-DF5D-879B10B9C111}"/>
              </a:ext>
            </a:extLst>
          </p:cNvPr>
          <p:cNvSpPr>
            <a:spLocks noGrp="1"/>
          </p:cNvSpPr>
          <p:nvPr>
            <p:ph type="sldNum" sz="quarter" idx="12"/>
          </p:nvPr>
        </p:nvSpPr>
        <p:spPr/>
        <p:txBody>
          <a:bodyPr/>
          <a:lstStyle/>
          <a:p>
            <a:fld id="{40353CF4-A6FF-3541-88C1-962A68E176A8}" type="slidenum">
              <a:rPr lang="tr-TR" smtClean="0"/>
              <a:t>9</a:t>
            </a:fld>
            <a:endParaRPr lang="tr-TR"/>
          </a:p>
        </p:txBody>
      </p:sp>
      <p:pic>
        <p:nvPicPr>
          <p:cNvPr id="5" name="Resim 4">
            <a:extLst>
              <a:ext uri="{FF2B5EF4-FFF2-40B4-BE49-F238E27FC236}">
                <a16:creationId xmlns:a16="http://schemas.microsoft.com/office/drawing/2014/main" id="{8D5C5EFE-518B-0779-5874-E949E3BDE8AE}"/>
              </a:ext>
            </a:extLst>
          </p:cNvPr>
          <p:cNvPicPr>
            <a:picLocks noChangeAspect="1"/>
          </p:cNvPicPr>
          <p:nvPr/>
        </p:nvPicPr>
        <p:blipFill>
          <a:blip r:embed="rId2"/>
          <a:stretch>
            <a:fillRect/>
          </a:stretch>
        </p:blipFill>
        <p:spPr>
          <a:xfrm>
            <a:off x="4744041" y="-1"/>
            <a:ext cx="3928533" cy="6857999"/>
          </a:xfrm>
          <a:prstGeom prst="rect">
            <a:avLst/>
          </a:prstGeom>
        </p:spPr>
      </p:pic>
    </p:spTree>
    <p:extLst>
      <p:ext uri="{BB962C8B-B14F-4D97-AF65-F5344CB8AC3E}">
        <p14:creationId xmlns:p14="http://schemas.microsoft.com/office/powerpoint/2010/main" val="3460942415"/>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TotalTime>
  <Words>1955</Words>
  <Application>Microsoft Macintosh PowerPoint</Application>
  <PresentationFormat>A4 Kağıt (210x297 mm)</PresentationFormat>
  <Paragraphs>98</Paragraphs>
  <Slides>33</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33</vt:i4>
      </vt:variant>
    </vt:vector>
  </HeadingPairs>
  <TitlesOfParts>
    <vt:vector size="44" baseType="lpstr">
      <vt:lpstr>Arial</vt:lpstr>
      <vt:lpstr>Calibri</vt:lpstr>
      <vt:lpstr>Calibri Light</vt:lpstr>
      <vt:lpstr>Geogrotesque Rg</vt:lpstr>
      <vt:lpstr>GEOGROTESQUE-LIGHT</vt:lpstr>
      <vt:lpstr>GEOGROTESQUE-MEDIUM</vt:lpstr>
      <vt:lpstr>GEOGROTESQUE-REGULARITALIC</vt:lpstr>
      <vt:lpstr>GEOGROTESQUE-SEMIBOLD</vt:lpstr>
      <vt:lpstr>GEOGROTESQUE-THIN</vt:lpstr>
      <vt:lpstr>New Peninim MT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Mehmet Sühan Ayhan</cp:lastModifiedBy>
  <cp:revision>15</cp:revision>
  <dcterms:created xsi:type="dcterms:W3CDTF">2022-08-14T09:27:57Z</dcterms:created>
  <dcterms:modified xsi:type="dcterms:W3CDTF">2022-08-14T12:41:37Z</dcterms:modified>
</cp:coreProperties>
</file>